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slideLayouts/slideLayout22.xml" ContentType="application/vnd.openxmlformats-officedocument.presentationml.slideLayout+xml"/>
  <Override PartName="/ppt/theme/theme25.xml" ContentType="application/vnd.openxmlformats-officedocument.theme+xml"/>
  <Override PartName="/ppt/slideLayouts/slideLayout23.xml" ContentType="application/vnd.openxmlformats-officedocument.presentationml.slideLayout+xml"/>
  <Override PartName="/ppt/theme/theme26.xml" ContentType="application/vnd.openxmlformats-officedocument.theme+xml"/>
  <Override PartName="/ppt/slideLayouts/slideLayout24.xml" ContentType="application/vnd.openxmlformats-officedocument.presentationml.slideLayout+xml"/>
  <Override PartName="/ppt/theme/theme27.xml" ContentType="application/vnd.openxmlformats-officedocument.theme+xml"/>
  <Override PartName="/ppt/slideLayouts/slideLayout25.xml" ContentType="application/vnd.openxmlformats-officedocument.presentationml.slideLayout+xml"/>
  <Override PartName="/ppt/theme/theme2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slideLayouts/slideLayout28.xml" ContentType="application/vnd.openxmlformats-officedocument.presentationml.slideLayout+xml"/>
  <Override PartName="/ppt/theme/theme47.xml" ContentType="application/vnd.openxmlformats-officedocument.theme+xml"/>
  <Override PartName="/ppt/slideLayouts/slideLayout29.xml" ContentType="application/vnd.openxmlformats-officedocument.presentationml.slideLayout+xml"/>
  <Override PartName="/ppt/theme/theme48.xml" ContentType="application/vnd.openxmlformats-officedocument.theme+xml"/>
  <Override PartName="/ppt/slideLayouts/slideLayout30.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slideLayouts/slideLayout31.xml" ContentType="application/vnd.openxmlformats-officedocument.presentationml.slideLayout+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 id="2147483693" r:id="rId2"/>
    <p:sldMasterId id="2147483694" r:id="rId3"/>
    <p:sldMasterId id="2147483696" r:id="rId4"/>
    <p:sldMasterId id="2147483698" r:id="rId5"/>
    <p:sldMasterId id="2147483700" r:id="rId6"/>
    <p:sldMasterId id="2147483702" r:id="rId7"/>
    <p:sldMasterId id="2147483704" r:id="rId8"/>
    <p:sldMasterId id="2147483706" r:id="rId9"/>
    <p:sldMasterId id="2147483708" r:id="rId10"/>
    <p:sldMasterId id="2147483710" r:id="rId11"/>
    <p:sldMasterId id="2147483712" r:id="rId12"/>
    <p:sldMasterId id="2147483714" r:id="rId13"/>
    <p:sldMasterId id="2147483716" r:id="rId14"/>
    <p:sldMasterId id="2147483718" r:id="rId15"/>
    <p:sldMasterId id="2147483720" r:id="rId16"/>
    <p:sldMasterId id="2147483722" r:id="rId17"/>
    <p:sldMasterId id="2147483724" r:id="rId18"/>
    <p:sldMasterId id="2147483726" r:id="rId19"/>
    <p:sldMasterId id="2147483728" r:id="rId20"/>
    <p:sldMasterId id="2147483730" r:id="rId21"/>
    <p:sldMasterId id="2147483732" r:id="rId22"/>
    <p:sldMasterId id="2147483734" r:id="rId23"/>
    <p:sldMasterId id="2147483736" r:id="rId24"/>
    <p:sldMasterId id="2147483738" r:id="rId25"/>
    <p:sldMasterId id="2147483740" r:id="rId26"/>
    <p:sldMasterId id="2147483742" r:id="rId27"/>
    <p:sldMasterId id="2147483744" r:id="rId28"/>
    <p:sldMasterId id="2147483746" r:id="rId29"/>
    <p:sldMasterId id="2147483748" r:id="rId30"/>
    <p:sldMasterId id="2147483750" r:id="rId31"/>
    <p:sldMasterId id="2147483752" r:id="rId32"/>
    <p:sldMasterId id="2147483754" r:id="rId33"/>
    <p:sldMasterId id="2147483756" r:id="rId34"/>
    <p:sldMasterId id="2147483758" r:id="rId35"/>
    <p:sldMasterId id="2147483760" r:id="rId36"/>
    <p:sldMasterId id="2147483762" r:id="rId37"/>
    <p:sldMasterId id="2147483764" r:id="rId38"/>
    <p:sldMasterId id="2147483766" r:id="rId39"/>
    <p:sldMasterId id="2147483768" r:id="rId40"/>
    <p:sldMasterId id="2147483770" r:id="rId41"/>
    <p:sldMasterId id="2147483772" r:id="rId42"/>
    <p:sldMasterId id="2147483774" r:id="rId43"/>
    <p:sldMasterId id="2147483776" r:id="rId44"/>
    <p:sldMasterId id="2147483778" r:id="rId45"/>
    <p:sldMasterId id="2147483780" r:id="rId46"/>
    <p:sldMasterId id="2147483782" r:id="rId47"/>
    <p:sldMasterId id="2147483784" r:id="rId48"/>
    <p:sldMasterId id="2147483786" r:id="rId49"/>
    <p:sldMasterId id="2147483788" r:id="rId50"/>
    <p:sldMasterId id="2147483790" r:id="rId51"/>
    <p:sldMasterId id="2147483792" r:id="rId52"/>
    <p:sldMasterId id="2147483794" r:id="rId53"/>
    <p:sldMasterId id="2147483796" r:id="rId54"/>
    <p:sldMasterId id="2147483798" r:id="rId55"/>
    <p:sldMasterId id="2147483800" r:id="rId56"/>
    <p:sldMasterId id="2147483802" r:id="rId57"/>
    <p:sldMasterId id="2147483804" r:id="rId58"/>
    <p:sldMasterId id="2147483806" r:id="rId59"/>
    <p:sldMasterId id="2147483808" r:id="rId60"/>
    <p:sldMasterId id="2147483810" r:id="rId61"/>
    <p:sldMasterId id="2147483812" r:id="rId62"/>
    <p:sldMasterId id="2147483814" r:id="rId63"/>
    <p:sldMasterId id="2147483854" r:id="rId64"/>
    <p:sldMasterId id="2147483902" r:id="rId65"/>
    <p:sldMasterId id="2147483914" r:id="rId66"/>
    <p:sldMasterId id="2147483926" r:id="rId67"/>
    <p:sldMasterId id="2147483938" r:id="rId68"/>
  </p:sldMasterIdLst>
  <p:notesMasterIdLst>
    <p:notesMasterId r:id="rId139"/>
  </p:notesMasterIdLst>
  <p:sldIdLst>
    <p:sldId id="256" r:id="rId69"/>
    <p:sldId id="486" r:id="rId70"/>
    <p:sldId id="487" r:id="rId71"/>
    <p:sldId id="703" r:id="rId72"/>
    <p:sldId id="704" r:id="rId73"/>
    <p:sldId id="608" r:id="rId74"/>
    <p:sldId id="567" r:id="rId75"/>
    <p:sldId id="604" r:id="rId76"/>
    <p:sldId id="558" r:id="rId77"/>
    <p:sldId id="813" r:id="rId78"/>
    <p:sldId id="814" r:id="rId79"/>
    <p:sldId id="705" r:id="rId80"/>
    <p:sldId id="718" r:id="rId81"/>
    <p:sldId id="812" r:id="rId82"/>
    <p:sldId id="578" r:id="rId83"/>
    <p:sldId id="579" r:id="rId84"/>
    <p:sldId id="780" r:id="rId85"/>
    <p:sldId id="781" r:id="rId86"/>
    <p:sldId id="782" r:id="rId87"/>
    <p:sldId id="730" r:id="rId88"/>
    <p:sldId id="738" r:id="rId89"/>
    <p:sldId id="784" r:id="rId90"/>
    <p:sldId id="785" r:id="rId91"/>
    <p:sldId id="725" r:id="rId92"/>
    <p:sldId id="788" r:id="rId93"/>
    <p:sldId id="618" r:id="rId94"/>
    <p:sldId id="659" r:id="rId95"/>
    <p:sldId id="735" r:id="rId96"/>
    <p:sldId id="789" r:id="rId97"/>
    <p:sldId id="660" r:id="rId98"/>
    <p:sldId id="733" r:id="rId99"/>
    <p:sldId id="732" r:id="rId100"/>
    <p:sldId id="754" r:id="rId101"/>
    <p:sldId id="791" r:id="rId102"/>
    <p:sldId id="793" r:id="rId103"/>
    <p:sldId id="792" r:id="rId104"/>
    <p:sldId id="794" r:id="rId105"/>
    <p:sldId id="795" r:id="rId106"/>
    <p:sldId id="796" r:id="rId107"/>
    <p:sldId id="799" r:id="rId108"/>
    <p:sldId id="800" r:id="rId109"/>
    <p:sldId id="803" r:id="rId110"/>
    <p:sldId id="807" r:id="rId111"/>
    <p:sldId id="808" r:id="rId112"/>
    <p:sldId id="508" r:id="rId113"/>
    <p:sldId id="509" r:id="rId114"/>
    <p:sldId id="510" r:id="rId115"/>
    <p:sldId id="511" r:id="rId116"/>
    <p:sldId id="512" r:id="rId117"/>
    <p:sldId id="769" r:id="rId118"/>
    <p:sldId id="768" r:id="rId119"/>
    <p:sldId id="624" r:id="rId120"/>
    <p:sldId id="530" r:id="rId121"/>
    <p:sldId id="531" r:id="rId122"/>
    <p:sldId id="376" r:id="rId123"/>
    <p:sldId id="617" r:id="rId124"/>
    <p:sldId id="534" r:id="rId125"/>
    <p:sldId id="566" r:id="rId126"/>
    <p:sldId id="810" r:id="rId127"/>
    <p:sldId id="811" r:id="rId128"/>
    <p:sldId id="710" r:id="rId129"/>
    <p:sldId id="712" r:id="rId130"/>
    <p:sldId id="783" r:id="rId131"/>
    <p:sldId id="786" r:id="rId132"/>
    <p:sldId id="787" r:id="rId133"/>
    <p:sldId id="801" r:id="rId134"/>
    <p:sldId id="802" r:id="rId135"/>
    <p:sldId id="804" r:id="rId136"/>
    <p:sldId id="805" r:id="rId137"/>
    <p:sldId id="806" r:id="rId13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9900"/>
    <a:srgbClr val="008000"/>
    <a:srgbClr val="0000FF"/>
    <a:srgbClr val="FF00FF"/>
    <a:srgbClr val="00FFFF"/>
    <a:srgbClr val="0033CC"/>
    <a:srgbClr val="FFFFCC"/>
    <a:srgbClr val="0000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06A9B5-E392-42ED-BF47-95CADD0DC904}">
  <a:tblStyle styleId="{ED06A9B5-E392-42ED-BF47-95CADD0DC904}"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42790232-803E-40C4-BAE8-91215338F4D8}"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EC886631-476B-4E1F-8019-434EE7F9039B}"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704F680A-DE3D-4A24-A7C0-FCAF1C3E036A}" styleName="Table_3"/>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983" autoAdjust="0"/>
  </p:normalViewPr>
  <p:slideViewPr>
    <p:cSldViewPr snapToGrid="0" showGuides="1">
      <p:cViewPr varScale="1">
        <p:scale>
          <a:sx n="102" d="100"/>
          <a:sy n="102" d="100"/>
        </p:scale>
        <p:origin x="1146" y="108"/>
      </p:cViewPr>
      <p:guideLst>
        <p:guide orient="horz" pos="2160"/>
        <p:guide pos="2880"/>
      </p:guideLst>
    </p:cSldViewPr>
  </p:slideViewPr>
  <p:notesTextViewPr>
    <p:cViewPr>
      <p:scale>
        <a:sx n="3" d="2"/>
        <a:sy n="3" d="2"/>
      </p:scale>
      <p:origin x="0" y="-1332"/>
    </p:cViewPr>
  </p:notesTextViewPr>
  <p:sorterViewPr>
    <p:cViewPr>
      <p:scale>
        <a:sx n="120" d="100"/>
        <a:sy n="120" d="100"/>
      </p:scale>
      <p:origin x="0" y="-777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4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6.xml"/><Relationship Id="rId138" Type="http://schemas.openxmlformats.org/officeDocument/2006/relationships/slide" Target="slides/slide70.xml"/><Relationship Id="rId107" Type="http://schemas.openxmlformats.org/officeDocument/2006/relationships/slide" Target="slides/slide3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6.xml"/><Relationship Id="rId79" Type="http://schemas.openxmlformats.org/officeDocument/2006/relationships/slide" Target="slides/slide11.xml"/><Relationship Id="rId102" Type="http://schemas.openxmlformats.org/officeDocument/2006/relationships/slide" Target="slides/slide34.xml"/><Relationship Id="rId123" Type="http://schemas.openxmlformats.org/officeDocument/2006/relationships/slide" Target="slides/slide55.xml"/><Relationship Id="rId128" Type="http://schemas.openxmlformats.org/officeDocument/2006/relationships/slide" Target="slides/slide60.xml"/><Relationship Id="rId5" Type="http://schemas.openxmlformats.org/officeDocument/2006/relationships/slideMaster" Target="slideMasters/slideMaster5.xml"/><Relationship Id="rId90" Type="http://schemas.openxmlformats.org/officeDocument/2006/relationships/slide" Target="slides/slide22.xml"/><Relationship Id="rId95" Type="http://schemas.openxmlformats.org/officeDocument/2006/relationships/slide" Target="slides/slide2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 Target="slides/slide1.xml"/><Relationship Id="rId113" Type="http://schemas.openxmlformats.org/officeDocument/2006/relationships/slide" Target="slides/slide45.xml"/><Relationship Id="rId118" Type="http://schemas.openxmlformats.org/officeDocument/2006/relationships/slide" Target="slides/slide50.xml"/><Relationship Id="rId134" Type="http://schemas.openxmlformats.org/officeDocument/2006/relationships/slide" Target="slides/slide66.xml"/><Relationship Id="rId139" Type="http://schemas.openxmlformats.org/officeDocument/2006/relationships/notesMaster" Target="notesMasters/notesMaster1.xml"/><Relationship Id="rId80" Type="http://schemas.openxmlformats.org/officeDocument/2006/relationships/slide" Target="slides/slide12.xml"/><Relationship Id="rId85" Type="http://schemas.openxmlformats.org/officeDocument/2006/relationships/slide" Target="slides/slide1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5.xml"/><Relationship Id="rId108" Type="http://schemas.openxmlformats.org/officeDocument/2006/relationships/slide" Target="slides/slide40.xml"/><Relationship Id="rId124" Type="http://schemas.openxmlformats.org/officeDocument/2006/relationships/slide" Target="slides/slide56.xml"/><Relationship Id="rId129" Type="http://schemas.openxmlformats.org/officeDocument/2006/relationships/slide" Target="slides/slide61.xml"/><Relationship Id="rId54" Type="http://schemas.openxmlformats.org/officeDocument/2006/relationships/slideMaster" Target="slideMasters/slideMaster54.xml"/><Relationship Id="rId70" Type="http://schemas.openxmlformats.org/officeDocument/2006/relationships/slide" Target="slides/slide2.xml"/><Relationship Id="rId75" Type="http://schemas.openxmlformats.org/officeDocument/2006/relationships/slide" Target="slides/slide7.xml"/><Relationship Id="rId91" Type="http://schemas.openxmlformats.org/officeDocument/2006/relationships/slide" Target="slides/slide23.xml"/><Relationship Id="rId96" Type="http://schemas.openxmlformats.org/officeDocument/2006/relationships/slide" Target="slides/slide28.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6.xml"/><Relationship Id="rId119" Type="http://schemas.openxmlformats.org/officeDocument/2006/relationships/slide" Target="slides/slide51.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3.xml"/><Relationship Id="rId86" Type="http://schemas.openxmlformats.org/officeDocument/2006/relationships/slide" Target="slides/slide18.xml"/><Relationship Id="rId130" Type="http://schemas.openxmlformats.org/officeDocument/2006/relationships/slide" Target="slides/slide62.xml"/><Relationship Id="rId135" Type="http://schemas.openxmlformats.org/officeDocument/2006/relationships/slide" Target="slides/slide6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1.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8.xml"/><Relationship Id="rId97" Type="http://schemas.openxmlformats.org/officeDocument/2006/relationships/slide" Target="slides/slide29.xml"/><Relationship Id="rId104" Type="http://schemas.openxmlformats.org/officeDocument/2006/relationships/slide" Target="slides/slide36.xml"/><Relationship Id="rId120" Type="http://schemas.openxmlformats.org/officeDocument/2006/relationships/slide" Target="slides/slide52.xml"/><Relationship Id="rId125" Type="http://schemas.openxmlformats.org/officeDocument/2006/relationships/slide" Target="slides/slide57.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3.xml"/><Relationship Id="rId92" Type="http://schemas.openxmlformats.org/officeDocument/2006/relationships/slide" Target="slides/slide2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9.xml"/><Relationship Id="rId110" Type="http://schemas.openxmlformats.org/officeDocument/2006/relationships/slide" Target="slides/slide42.xml"/><Relationship Id="rId115" Type="http://schemas.openxmlformats.org/officeDocument/2006/relationships/slide" Target="slides/slide47.xml"/><Relationship Id="rId131" Type="http://schemas.openxmlformats.org/officeDocument/2006/relationships/slide" Target="slides/slide63.xml"/><Relationship Id="rId136" Type="http://schemas.openxmlformats.org/officeDocument/2006/relationships/slide" Target="slides/slide68.xml"/><Relationship Id="rId61" Type="http://schemas.openxmlformats.org/officeDocument/2006/relationships/slideMaster" Target="slideMasters/slideMaster61.xml"/><Relationship Id="rId82" Type="http://schemas.openxmlformats.org/officeDocument/2006/relationships/slide" Target="slides/slide1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9.xml"/><Relationship Id="rId100" Type="http://schemas.openxmlformats.org/officeDocument/2006/relationships/slide" Target="slides/slide32.xml"/><Relationship Id="rId105" Type="http://schemas.openxmlformats.org/officeDocument/2006/relationships/slide" Target="slides/slide37.xml"/><Relationship Id="rId126"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4.xml"/><Relationship Id="rId93" Type="http://schemas.openxmlformats.org/officeDocument/2006/relationships/slide" Target="slides/slide25.xml"/><Relationship Id="rId98" Type="http://schemas.openxmlformats.org/officeDocument/2006/relationships/slide" Target="slides/slide30.xml"/><Relationship Id="rId121" Type="http://schemas.openxmlformats.org/officeDocument/2006/relationships/slide" Target="slides/slide53.xml"/><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8.xml"/><Relationship Id="rId137" Type="http://schemas.openxmlformats.org/officeDocument/2006/relationships/slide" Target="slides/slide6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5.xml"/><Relationship Id="rId88" Type="http://schemas.openxmlformats.org/officeDocument/2006/relationships/slide" Target="slides/slide20.xml"/><Relationship Id="rId111" Type="http://schemas.openxmlformats.org/officeDocument/2006/relationships/slide" Target="slides/slide43.xml"/><Relationship Id="rId132" Type="http://schemas.openxmlformats.org/officeDocument/2006/relationships/slide" Target="slides/slide6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8.xml"/><Relationship Id="rId127" Type="http://schemas.openxmlformats.org/officeDocument/2006/relationships/slide" Target="slides/slide5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5.xml"/><Relationship Id="rId78" Type="http://schemas.openxmlformats.org/officeDocument/2006/relationships/slide" Target="slides/slide10.xml"/><Relationship Id="rId94" Type="http://schemas.openxmlformats.org/officeDocument/2006/relationships/slide" Target="slides/slide26.xml"/><Relationship Id="rId99" Type="http://schemas.openxmlformats.org/officeDocument/2006/relationships/slide" Target="slides/slide31.xml"/><Relationship Id="rId101" Type="http://schemas.openxmlformats.org/officeDocument/2006/relationships/slide" Target="slides/slide33.xml"/><Relationship Id="rId122" Type="http://schemas.openxmlformats.org/officeDocument/2006/relationships/slide" Target="slides/slide54.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1.xml"/><Relationship Id="rId112" Type="http://schemas.openxmlformats.org/officeDocument/2006/relationships/slide" Target="slides/slide44.xml"/><Relationship Id="rId133" Type="http://schemas.openxmlformats.org/officeDocument/2006/relationships/slide" Target="slides/slide65.xml"/><Relationship Id="rId16" Type="http://schemas.openxmlformats.org/officeDocument/2006/relationships/slideMaster" Target="slideMasters/slideMaster1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67258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goes-r.gov/users/GOES-17-ABI-Performance.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0" name="Shape 31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44679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FD and CONUS LSTs at</a:t>
            </a:r>
            <a:r>
              <a:rPr lang="en-US" baseline="0" dirty="0" smtClean="0"/>
              <a:t> GOES-Test. An example impacted by high FPM temperature (Middle: maximum at around 103 K). </a:t>
            </a:r>
          </a:p>
          <a:p>
            <a:endParaRPr lang="en-US" baseline="0" dirty="0" smtClean="0"/>
          </a:p>
          <a:p>
            <a:r>
              <a:rPr lang="en-US" baseline="0" dirty="0" smtClean="0"/>
              <a:t>Anomaly, saturation (missing data), striping can be observed between Hours 9 and 15.</a:t>
            </a:r>
          </a:p>
          <a:p>
            <a:endParaRPr lang="en-US" baseline="0" dirty="0" smtClean="0"/>
          </a:p>
          <a:p>
            <a:r>
              <a:rPr lang="en-US" baseline="0" dirty="0" smtClean="0"/>
              <a:t>Right: FD and CONUS LSTs at GOES-West. Relatively low FPM temperature period, minimally impacted by the FPM temp.</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6682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CONUS LST during March</a:t>
            </a:r>
            <a:r>
              <a:rPr lang="en-US" baseline="0" dirty="0" smtClean="0"/>
              <a:t> 2019 is used for this inspection.</a:t>
            </a:r>
          </a:p>
          <a:p>
            <a:endParaRPr lang="en-US" baseline="0" dirty="0" smtClean="0"/>
          </a:p>
          <a:p>
            <a:r>
              <a:rPr lang="en-US" baseline="0" dirty="0" smtClean="0"/>
              <a:t>FD LST involves aggregation, which is not available to LST AWG. So we focus on the testing of CONUS LST for this purpose.</a:t>
            </a:r>
          </a:p>
          <a:p>
            <a:endParaRPr lang="en-US" baseline="0" dirty="0" smtClean="0"/>
          </a:p>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en-US" dirty="0" smtClean="0"/>
              <a:t>CONUS M4</a:t>
            </a:r>
            <a:r>
              <a:rPr lang="en-US" baseline="0" dirty="0" smtClean="0"/>
              <a:t> metadata is based on blocks, some of which might consists of areas out of CONUS. This leads to the inconsistency between the metadata calculated locally and those included in the official product.</a:t>
            </a:r>
          </a:p>
          <a:p>
            <a:endParaRPr lang="en-US" dirty="0"/>
          </a:p>
        </p:txBody>
      </p:sp>
      <p:sp>
        <p:nvSpPr>
          <p:cNvPr id="4" name="Slide Number Placeholder 3"/>
          <p:cNvSpPr>
            <a:spLocks noGrp="1"/>
          </p:cNvSpPr>
          <p:nvPr>
            <p:ph type="sldNum" sz="quarter" idx="10"/>
          </p:nvPr>
        </p:nvSpPr>
        <p:spPr/>
        <p:txBody>
          <a:bodyPr/>
          <a:lstStyle/>
          <a:p>
            <a:fld id="{6D99C622-AD7E-46D8-AA0A-664F39ADA93E}" type="slidenum">
              <a:rPr lang="en-US" smtClean="0"/>
              <a:pPr/>
              <a:t>13</a:t>
            </a:fld>
            <a:endParaRPr lang="en-US"/>
          </a:p>
        </p:txBody>
      </p:sp>
    </p:spTree>
    <p:extLst>
      <p:ext uri="{BB962C8B-B14F-4D97-AF65-F5344CB8AC3E}">
        <p14:creationId xmlns:p14="http://schemas.microsoft.com/office/powerpoint/2010/main" val="2983481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15</a:t>
            </a:fld>
            <a:endParaRPr lang="en-US"/>
          </a:p>
        </p:txBody>
      </p:sp>
    </p:spTree>
    <p:extLst>
      <p:ext uri="{BB962C8B-B14F-4D97-AF65-F5344CB8AC3E}">
        <p14:creationId xmlns:p14="http://schemas.microsoft.com/office/powerpoint/2010/main" val="3811991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D7E60BDF-EEFE-4B16-8B55-22D76DA38891}" type="slidenum">
              <a:rPr lang="en-US"/>
              <a:pPr/>
              <a:t>16</a:t>
            </a:fld>
            <a:endParaRPr lang="en-US"/>
          </a:p>
        </p:txBody>
      </p:sp>
      <p:sp>
        <p:nvSpPr>
          <p:cNvPr id="2265090" name="Rectangle 7"/>
          <p:cNvSpPr txBox="1">
            <a:spLocks noGrp="1" noChangeArrowheads="1"/>
          </p:cNvSpPr>
          <p:nvPr/>
        </p:nvSpPr>
        <p:spPr bwMode="auto">
          <a:xfrm>
            <a:off x="3887133" y="8686643"/>
            <a:ext cx="2970867" cy="457357"/>
          </a:xfrm>
          <a:prstGeom prst="rect">
            <a:avLst/>
          </a:prstGeom>
          <a:noFill/>
          <a:ln w="9525">
            <a:noFill/>
            <a:miter lim="800000"/>
            <a:headEnd/>
            <a:tailEnd/>
          </a:ln>
        </p:spPr>
        <p:txBody>
          <a:bodyPr lIns="18716" tIns="0" rIns="18716" bIns="0" anchor="b"/>
          <a:lstStyle/>
          <a:p>
            <a:pPr algn="r"/>
            <a:fld id="{CE6846B5-FF8E-451A-B731-BBC00A6618EE}" type="slidenum">
              <a:rPr lang="en-US" sz="1000" i="1"/>
              <a:pPr algn="r"/>
              <a:t>16</a:t>
            </a:fld>
            <a:endParaRPr lang="en-US" sz="1000" i="1" dirty="0"/>
          </a:p>
        </p:txBody>
      </p:sp>
      <p:sp>
        <p:nvSpPr>
          <p:cNvPr id="2265091" name="Slide Image Placeholder 1"/>
          <p:cNvSpPr>
            <a:spLocks noGrp="1" noRot="1" noChangeAspect="1" noTextEdit="1"/>
          </p:cNvSpPr>
          <p:nvPr>
            <p:ph type="sldImg"/>
          </p:nvPr>
        </p:nvSpPr>
        <p:spPr>
          <a:xfrm>
            <a:off x="1155700" y="690563"/>
            <a:ext cx="4554538" cy="3416300"/>
          </a:xfrm>
          <a:ln/>
        </p:spPr>
      </p:sp>
      <p:sp>
        <p:nvSpPr>
          <p:cNvPr id="2265092" name="Notes Placeholder 2"/>
          <p:cNvSpPr>
            <a:spLocks noGrp="1"/>
          </p:cNvSpPr>
          <p:nvPr>
            <p:ph type="body" idx="1"/>
          </p:nvPr>
        </p:nvSpPr>
        <p:spPr/>
        <p:txBody>
          <a:bodyPr lIns="90468" tIns="45234" rIns="90468" bIns="45234"/>
          <a:lstStyle/>
          <a:p>
            <a:pPr eaLnBrk="0" hangingPunct="0">
              <a:lnSpc>
                <a:spcPct val="90000"/>
              </a:lnSpc>
              <a:spcBef>
                <a:spcPct val="50000"/>
              </a:spcBef>
              <a:buClr>
                <a:srgbClr val="FAFD00"/>
              </a:buClr>
              <a:buFont typeface="Symbol" pitchFamily="18" charset="2"/>
              <a:buNone/>
            </a:pPr>
            <a:r>
              <a:rPr lang="en-US" b="0" dirty="0" smtClean="0">
                <a:solidFill>
                  <a:srgbClr val="F8F8F8"/>
                </a:solidFill>
              </a:rPr>
              <a:t>High-quality</a:t>
            </a:r>
            <a:r>
              <a:rPr lang="en-US" b="0" baseline="0" dirty="0" smtClean="0">
                <a:solidFill>
                  <a:srgbClr val="F8F8F8"/>
                </a:solidFill>
              </a:rPr>
              <a:t> in-situ validation site for LST is very limited, especially after GOES-17 becomes GOES-West.</a:t>
            </a:r>
          </a:p>
          <a:p>
            <a:pPr eaLnBrk="0" hangingPunct="0">
              <a:lnSpc>
                <a:spcPct val="90000"/>
              </a:lnSpc>
              <a:spcBef>
                <a:spcPct val="50000"/>
              </a:spcBef>
              <a:buClr>
                <a:srgbClr val="FAFD00"/>
              </a:buClr>
              <a:buFont typeface="Symbol" pitchFamily="18" charset="2"/>
              <a:buNone/>
            </a:pPr>
            <a:endParaRPr lang="en-US" b="0" baseline="0" dirty="0" smtClean="0">
              <a:solidFill>
                <a:srgbClr val="F8F8F8"/>
              </a:solidFill>
            </a:endParaRPr>
          </a:p>
          <a:p>
            <a:pPr eaLnBrk="0" hangingPunct="0">
              <a:lnSpc>
                <a:spcPct val="90000"/>
              </a:lnSpc>
              <a:spcBef>
                <a:spcPct val="50000"/>
              </a:spcBef>
              <a:buClr>
                <a:srgbClr val="FAFD00"/>
              </a:buClr>
              <a:buFont typeface="Symbol" pitchFamily="18" charset="2"/>
              <a:buNone/>
            </a:pPr>
            <a:r>
              <a:rPr lang="en-US" b="0" baseline="0" dirty="0" smtClean="0">
                <a:solidFill>
                  <a:srgbClr val="F8F8F8"/>
                </a:solidFill>
              </a:rPr>
              <a:t>More sites are needed.</a:t>
            </a:r>
            <a:endParaRPr lang="en-US" b="0" dirty="0">
              <a:solidFill>
                <a:srgbClr val="F8F8F8"/>
              </a:solidFill>
            </a:endParaRPr>
          </a:p>
        </p:txBody>
      </p:sp>
      <p:sp>
        <p:nvSpPr>
          <p:cNvPr id="2265093" name="Slide Number Placeholder 3"/>
          <p:cNvSpPr txBox="1">
            <a:spLocks noGrp="1"/>
          </p:cNvSpPr>
          <p:nvPr/>
        </p:nvSpPr>
        <p:spPr bwMode="auto">
          <a:xfrm>
            <a:off x="3887133" y="8686643"/>
            <a:ext cx="2970867" cy="457357"/>
          </a:xfrm>
          <a:prstGeom prst="rect">
            <a:avLst/>
          </a:prstGeom>
          <a:noFill/>
          <a:ln w="9525">
            <a:noFill/>
            <a:miter lim="800000"/>
            <a:headEnd/>
            <a:tailEnd/>
          </a:ln>
        </p:spPr>
        <p:txBody>
          <a:bodyPr lIns="18716" tIns="0" rIns="18716" bIns="0" anchor="b"/>
          <a:lstStyle/>
          <a:p>
            <a:pPr algn="r"/>
            <a:fld id="{5AEE2D18-709D-4BC0-87E0-A8A9EC6197DD}" type="slidenum">
              <a:rPr lang="en-US" sz="1000" i="1"/>
              <a:pPr algn="r"/>
              <a:t>16</a:t>
            </a:fld>
            <a:endParaRPr lang="en-US" sz="1000" i="1" dirty="0"/>
          </a:p>
        </p:txBody>
      </p:sp>
    </p:spTree>
    <p:extLst>
      <p:ext uri="{BB962C8B-B14F-4D97-AF65-F5344CB8AC3E}">
        <p14:creationId xmlns:p14="http://schemas.microsoft.com/office/powerpoint/2010/main" val="2324531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smtClean="0"/>
              <a:t>ADR </a:t>
            </a:r>
            <a:r>
              <a:rPr lang="en-US" dirty="0" smtClean="0"/>
              <a:t>358 (for LST</a:t>
            </a:r>
            <a:r>
              <a:rPr lang="en-US" baseline="0" dirty="0" smtClean="0"/>
              <a:t> &amp; AOD): Backup inputs not utilized when primary missing.</a:t>
            </a:r>
            <a:endParaRPr lang="en-US" dirty="0" smtClean="0"/>
          </a:p>
          <a:p>
            <a:pPr lvl="0">
              <a:spcBef>
                <a:spcPts val="0"/>
              </a:spcBef>
              <a:buNone/>
            </a:pPr>
            <a:endParaRPr lang="en-US" dirty="0" smtClean="0"/>
          </a:p>
          <a:p>
            <a:pPr lvl="0">
              <a:spcBef>
                <a:spcPts val="0"/>
              </a:spcBef>
              <a:buNone/>
            </a:pPr>
            <a:r>
              <a:rPr lang="en-US" dirty="0" smtClean="0"/>
              <a:t>Though</a:t>
            </a:r>
            <a:r>
              <a:rPr lang="en-US" baseline="0" dirty="0" smtClean="0"/>
              <a:t> LST AWG’s analysis is very convincing, it is not a sure proof since the local environment from the team can not exactly mimic the LST module in ground system</a:t>
            </a:r>
            <a:r>
              <a:rPr lang="en-US" baseline="0" dirty="0" smtClean="0"/>
              <a:t>.</a:t>
            </a:r>
          </a:p>
          <a:p>
            <a:pPr lvl="0">
              <a:spcBef>
                <a:spcPts val="0"/>
              </a:spcBef>
              <a:buNone/>
            </a:pPr>
            <a:endParaRPr lang="en-US" baseline="0" dirty="0" smtClean="0"/>
          </a:p>
          <a:p>
            <a:pPr lvl="0">
              <a:spcBef>
                <a:spcPts val="0"/>
              </a:spcBef>
              <a:buNone/>
            </a:pPr>
            <a:r>
              <a:rPr lang="en-US" baseline="0" dirty="0" smtClean="0"/>
              <a:t>LST </a:t>
            </a:r>
            <a:r>
              <a:rPr lang="en-US" baseline="0" dirty="0" smtClean="0"/>
              <a:t>retrieval uses TPW to determines the correct coefficient set to be used for any specific pixel. Incorrect TPW values lead to incorrect coefficient set used in LST retrieval and potential degradation of the product. The latter is actually seen from the validation results based on LST from ground system and local calculation with correct TPW unit as in the following slides</a:t>
            </a:r>
            <a:r>
              <a:rPr lang="en-US" baseline="0" dirty="0" smtClean="0"/>
              <a:t>.</a:t>
            </a:r>
          </a:p>
          <a:p>
            <a:pPr lvl="0">
              <a:spcBef>
                <a:spcPts val="0"/>
              </a:spcBef>
              <a:buNone/>
            </a:pPr>
            <a:endParaRPr lang="en-US" baseline="0" dirty="0" smtClean="0"/>
          </a:p>
          <a:p>
            <a:pPr rtl="0" fontAlgn="ctr"/>
            <a:r>
              <a:rPr lang="en-US" baseline="0" dirty="0" smtClean="0"/>
              <a:t>Other TPW related ADRs: </a:t>
            </a:r>
          </a:p>
          <a:p>
            <a:pPr rtl="0" fontAlgn="ctr"/>
            <a:r>
              <a:rPr lang="en-US" sz="1200" b="0" i="0" u="none" strike="noStrike" kern="1200" cap="none" dirty="0" smtClean="0">
                <a:solidFill>
                  <a:schemeClr val="dk1"/>
                </a:solidFill>
                <a:effectLst/>
                <a:latin typeface="Calibri"/>
                <a:ea typeface="Calibri"/>
                <a:cs typeface="Calibri"/>
                <a:sym typeface="Calibri"/>
              </a:rPr>
              <a:t>ADR 870: LST does not check pixel-level validity</a:t>
            </a:r>
            <a:r>
              <a:rPr lang="en-US" sz="1200" b="0" i="0" u="none" strike="noStrike" kern="1200" cap="none" baseline="0" dirty="0" smtClean="0">
                <a:solidFill>
                  <a:schemeClr val="dk1"/>
                </a:solidFill>
                <a:effectLst/>
                <a:latin typeface="Calibri"/>
                <a:ea typeface="Calibri"/>
                <a:cs typeface="Calibri"/>
                <a:sym typeface="Calibri"/>
              </a:rPr>
              <a:t> of ABI TPW</a:t>
            </a:r>
            <a:endParaRPr lang="en-US" sz="1200" b="0" i="0" u="none" strike="noStrike" kern="1200" cap="none" dirty="0" smtClean="0">
              <a:solidFill>
                <a:schemeClr val="dk1"/>
              </a:solidFill>
              <a:effectLst/>
              <a:latin typeface="Calibri"/>
              <a:ea typeface="Calibri"/>
              <a:cs typeface="Calibri"/>
              <a:sym typeface="Calibri"/>
            </a:endParaRPr>
          </a:p>
          <a:p>
            <a:pPr rtl="0" fontAlgn="ctr"/>
            <a:r>
              <a:rPr lang="en-US" sz="1200" b="0" i="0" u="none" strike="noStrike" kern="1200" cap="none" dirty="0" smtClean="0">
                <a:solidFill>
                  <a:schemeClr val="dk1"/>
                </a:solidFill>
                <a:effectLst/>
                <a:latin typeface="Calibri"/>
                <a:ea typeface="Calibri"/>
                <a:cs typeface="Calibri"/>
                <a:sym typeface="Calibri"/>
              </a:rPr>
              <a:t>ADR 899: Optimize</a:t>
            </a:r>
            <a:r>
              <a:rPr lang="en-US" sz="1200" b="0" i="0" u="none" strike="noStrike" kern="1200" cap="none" baseline="0" dirty="0" smtClean="0">
                <a:solidFill>
                  <a:schemeClr val="dk1"/>
                </a:solidFill>
                <a:effectLst/>
                <a:latin typeface="Calibri"/>
                <a:ea typeface="Calibri"/>
                <a:cs typeface="Calibri"/>
                <a:sym typeface="Calibri"/>
              </a:rPr>
              <a:t> TPW usage (</a:t>
            </a:r>
            <a:r>
              <a:rPr lang="en-US" sz="1200" b="0" i="0" u="none" strike="noStrike" kern="1200" cap="none" baseline="0" smtClean="0">
                <a:solidFill>
                  <a:schemeClr val="dk1"/>
                </a:solidFill>
                <a:effectLst/>
                <a:latin typeface="Calibri"/>
                <a:ea typeface="Calibri"/>
                <a:cs typeface="Calibri"/>
                <a:sym typeface="Calibri"/>
              </a:rPr>
              <a:t>current scene ABI TPW)</a:t>
            </a:r>
            <a:endParaRPr lang="en-US" sz="1200" b="0" i="0" u="none" strike="noStrike" kern="1200" cap="none" dirty="0" smtClean="0">
              <a:solidFill>
                <a:schemeClr val="dk1"/>
              </a:solidFill>
              <a:effectLst/>
              <a:latin typeface="Calibri"/>
              <a:ea typeface="Calibri"/>
              <a:cs typeface="Calibri"/>
              <a:sym typeface="Calibri"/>
            </a:endParaRPr>
          </a:p>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78885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a:t>
            </a:r>
            <a:r>
              <a:rPr lang="en-US" baseline="0" dirty="0" smtClean="0"/>
              <a:t> shown are for two dry sites during dry season, it is expected that dry condition is dominant.</a:t>
            </a:r>
          </a:p>
          <a:p>
            <a:endParaRPr lang="en-US" dirty="0" smtClean="0"/>
          </a:p>
          <a:p>
            <a:r>
              <a:rPr lang="en-US" dirty="0" smtClean="0"/>
              <a:t>Lower panels:</a:t>
            </a:r>
            <a:r>
              <a:rPr lang="en-US" baseline="0" dirty="0" smtClean="0"/>
              <a:t> dry/wet conditions by reversing the algorithm</a:t>
            </a:r>
          </a:p>
          <a:p>
            <a:r>
              <a:rPr lang="en-US" baseline="0" dirty="0" smtClean="0"/>
              <a:t>Upper panels: dry/wet conditions suggested by ABI TPW with correct unit (cm)</a:t>
            </a:r>
            <a:endParaRPr lang="en-US" dirty="0" smtClean="0"/>
          </a:p>
          <a:p>
            <a:r>
              <a:rPr lang="en-US" dirty="0" smtClean="0"/>
              <a:t>Similar results were obtained</a:t>
            </a:r>
            <a:r>
              <a:rPr lang="en-US" baseline="0" dirty="0" smtClean="0"/>
              <a:t> from the other five SURFRAD sites.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8998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left:</a:t>
            </a:r>
            <a:r>
              <a:rPr lang="en-US" baseline="0" dirty="0" smtClean="0"/>
              <a:t> TPW in cm. The whole scene is very dry with only 2.43% wet pixels (&gt;2cm). </a:t>
            </a:r>
          </a:p>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en-US" baseline="0" dirty="0" smtClean="0"/>
              <a:t>Bottom left: Correct Dry/wet condition </a:t>
            </a:r>
          </a:p>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en-US" baseline="0" dirty="0" smtClean="0"/>
              <a:t>Bottom center. Incorrect Dry/wet condition if TPW is in incorrect unit (mm)</a:t>
            </a:r>
          </a:p>
          <a:p>
            <a:r>
              <a:rPr lang="en-US" baseline="0" dirty="0" smtClean="0"/>
              <a:t>Bottom right: Dry/wet condition from LST IP PQI, which is consistent with top center. This serves as a direct indication that the TPW used in GS LST retrieval is in mm</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4258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Enterprise algorithm will replace</a:t>
            </a:r>
            <a:r>
              <a:rPr lang="en-US" baseline="0" dirty="0" smtClean="0"/>
              <a:t> the baseline algorithm. </a:t>
            </a:r>
          </a:p>
          <a:p>
            <a:endParaRPr lang="en-US" baseline="0" dirty="0" smtClean="0"/>
          </a:p>
          <a:p>
            <a:r>
              <a:rPr lang="en-US" baseline="0" dirty="0" smtClean="0"/>
              <a:t>The implementation in GS is scheduled at June 2020. </a:t>
            </a:r>
          </a:p>
          <a:p>
            <a:endParaRPr lang="en-US" baseline="0" dirty="0" smtClean="0"/>
          </a:p>
          <a:p>
            <a:r>
              <a:rPr lang="en-US" baseline="0" dirty="0" smtClean="0"/>
              <a:t>The enterprise algorithm for JPSS has been implemented in NDE system and replaced the existing IDPS algorithm.</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9460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20180719: </a:t>
            </a:r>
            <a:r>
              <a:rPr lang="en-US" baseline="0" dirty="0" smtClean="0"/>
              <a:t>To </a:t>
            </a:r>
            <a:r>
              <a:rPr lang="en-US" dirty="0" smtClean="0"/>
              <a:t>make</a:t>
            </a:r>
            <a:r>
              <a:rPr lang="en-US" baseline="0" dirty="0" smtClean="0"/>
              <a:t> the time series long enough for validation purpose</a:t>
            </a:r>
          </a:p>
          <a:p>
            <a:endParaRPr lang="en-US" baseline="0" dirty="0" smtClean="0"/>
          </a:p>
          <a:p>
            <a:r>
              <a:rPr lang="en-US" dirty="0" smtClean="0"/>
              <a:t>The</a:t>
            </a:r>
            <a:r>
              <a:rPr lang="en-US" baseline="0" dirty="0" smtClean="0"/>
              <a:t> predicted “hot” periods in year 2019 listed in the table are removed for provisional activities. We extended the table to when the satellite is on Test position by decreasing the start and end time of each period with 3 hours.</a:t>
            </a:r>
            <a:endParaRPr lang="en-US" dirty="0" smtClean="0"/>
          </a:p>
          <a:p>
            <a:endParaRPr lang="en-US" baseline="0" dirty="0" smtClean="0"/>
          </a:p>
          <a:p>
            <a:r>
              <a:rPr lang="en-US" baseline="0" dirty="0" smtClean="0"/>
              <a:t>Big impact on LST validation due to unavailable IP data (4-level cloud info missing). Additional cloud filtering</a:t>
            </a:r>
          </a:p>
          <a:p>
            <a:endParaRPr lang="en-US" baseline="0" dirty="0" smtClean="0"/>
          </a:p>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en-US" sz="1200" dirty="0" smtClean="0"/>
              <a:t>High FPM temperature periods were remove</a:t>
            </a:r>
            <a:r>
              <a:rPr lang="en-US" sz="1200" baseline="0" dirty="0" smtClean="0"/>
              <a:t>d based on </a:t>
            </a:r>
            <a:r>
              <a:rPr lang="en-US" dirty="0" smtClean="0">
                <a:hlinkClick r:id="rId3"/>
              </a:rPr>
              <a:t>https://www.goes-r.gov/users/GOES-17-ABI-Performance.html</a:t>
            </a:r>
            <a:r>
              <a:rPr lang="en-US" dirty="0" smtClean="0"/>
              <a:t>. All validation results and related statements</a:t>
            </a:r>
            <a:r>
              <a:rPr lang="en-US" baseline="0" dirty="0" smtClean="0"/>
              <a:t> are made based on the product during the “cool” period </a:t>
            </a:r>
            <a:endParaRPr lang="en-US" sz="1200" dirty="0" smtClean="0"/>
          </a:p>
          <a:p>
            <a:endParaRPr lang="en-US" baseline="0" dirty="0" smtClean="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731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Validation results at most sites are good.</a:t>
            </a:r>
          </a:p>
          <a:p>
            <a:r>
              <a:rPr lang="en-US" dirty="0" smtClean="0"/>
              <a:t>Significant</a:t>
            </a:r>
            <a:r>
              <a:rPr lang="en-US" baseline="0" dirty="0" smtClean="0"/>
              <a:t> u</a:t>
            </a:r>
            <a:r>
              <a:rPr lang="en-US" dirty="0" smtClean="0"/>
              <a:t>nderestimate</a:t>
            </a:r>
            <a:r>
              <a:rPr lang="en-US" baseline="0" dirty="0" smtClean="0"/>
              <a:t> at Desert Rock can be observed even though it is improved by fixing the TPW issue.</a:t>
            </a:r>
          </a:p>
          <a:p>
            <a:r>
              <a:rPr lang="en-US" baseline="0" dirty="0" smtClean="0"/>
              <a:t>Precision requirement is marginally met at Goodwin Creek site.</a:t>
            </a:r>
          </a:p>
          <a:p>
            <a:r>
              <a:rPr lang="en-US" baseline="0" dirty="0" smtClean="0"/>
              <a:t>Further analysis of these two sites will be given later.</a:t>
            </a:r>
          </a:p>
          <a:p>
            <a:r>
              <a:rPr lang="en-US" baseline="0" dirty="0" smtClean="0"/>
              <a:t>Compared to LST from Ground System, the underestimate at desert rock site got improved in the reprocessed LST and enterprise LST.</a:t>
            </a:r>
          </a:p>
          <a:p>
            <a:r>
              <a:rPr lang="en-US" baseline="0" dirty="0" smtClean="0"/>
              <a:t>The overall bias was significantly impacted by the underestimate at Desert Rock (more data pairs and high underestimate values)</a:t>
            </a:r>
          </a:p>
          <a:p>
            <a:endParaRPr lang="en-US" baseline="0" dirty="0" smtClean="0"/>
          </a:p>
          <a:p>
            <a:r>
              <a:rPr lang="en-US" baseline="0" dirty="0" smtClean="0"/>
              <a:t>Overall statistics suggests the mission requirement has been met.</a:t>
            </a:r>
          </a:p>
          <a:p>
            <a:endParaRPr lang="en-US" baseline="0" dirty="0" smtClean="0"/>
          </a:p>
          <a:p>
            <a:r>
              <a:rPr lang="en-US" baseline="0" dirty="0" smtClean="0"/>
              <a:t>In general, the enterprise algorithm is superior to baseline algorithm.</a:t>
            </a:r>
          </a:p>
          <a:p>
            <a:endParaRPr lang="en-US" baseline="0" dirty="0" smtClean="0"/>
          </a:p>
          <a:p>
            <a:r>
              <a:rPr lang="en-US" baseline="0" dirty="0" smtClean="0"/>
              <a:t>Even though TPW issue was not fixed during most of the time series of official LST product, its overall statistics meet the mission requirement</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22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573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197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based on reprocessed CONUS LST.</a:t>
            </a:r>
          </a:p>
          <a:p>
            <a:endParaRPr lang="en-US" dirty="0" smtClean="0"/>
          </a:p>
          <a:p>
            <a:r>
              <a:rPr lang="en-US" dirty="0" smtClean="0"/>
              <a:t>Validation</a:t>
            </a:r>
            <a:r>
              <a:rPr lang="en-US" baseline="0" dirty="0" smtClean="0"/>
              <a:t> r</a:t>
            </a:r>
            <a:r>
              <a:rPr lang="en-US" dirty="0" smtClean="0"/>
              <a:t>esults</a:t>
            </a:r>
            <a:r>
              <a:rPr lang="en-US" baseline="0" dirty="0" smtClean="0"/>
              <a:t> of Ground System and enterprise CONUS LSTs can be found in backup slides.</a:t>
            </a:r>
          </a:p>
          <a:p>
            <a:endParaRPr lang="en-US" baseline="0" dirty="0" smtClean="0"/>
          </a:p>
          <a:p>
            <a:r>
              <a:rPr lang="en-US" baseline="0" dirty="0" smtClean="0"/>
              <a:t>1.65 K underestimate during daytime at Goodwin Creek site, (analysis will be presented later)</a:t>
            </a:r>
          </a:p>
          <a:p>
            <a:endParaRPr lang="en-US" baseline="0" dirty="0" smtClean="0"/>
          </a:p>
          <a:p>
            <a:r>
              <a:rPr lang="en-US" baseline="0" dirty="0" smtClean="0"/>
              <a:t>Outliers can be seen, likely due to cloud contamination as shown in GOES-16 LST provisional presentation.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0452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aggregation procedure is not available to LST AWG, FD</a:t>
            </a:r>
            <a:r>
              <a:rPr lang="en-US" baseline="0" dirty="0" smtClean="0"/>
              <a:t> LST local calculation similar to CONUS LST can not be performed. </a:t>
            </a:r>
          </a:p>
          <a:p>
            <a:endParaRPr lang="en-US" baseline="0" dirty="0" smtClean="0"/>
          </a:p>
          <a:p>
            <a:r>
              <a:rPr lang="en-US" baseline="0" dirty="0" smtClean="0"/>
              <a:t>Serious underestimate at Desert Rock site and large standard deviation at Goodwin Creek site. </a:t>
            </a:r>
          </a:p>
          <a:p>
            <a:endParaRPr lang="en-US" baseline="0" dirty="0" smtClean="0"/>
          </a:p>
          <a:p>
            <a:r>
              <a:rPr lang="en-US" baseline="0" dirty="0" smtClean="0"/>
              <a:t>Overall results meet the mission requirement.</a:t>
            </a:r>
          </a:p>
          <a:p>
            <a:endParaRPr lang="en-US" baseline="0" dirty="0" smtClean="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7619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Validation results at most sites are good.</a:t>
            </a:r>
          </a:p>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en-US" baseline="0" dirty="0" smtClean="0"/>
              <a:t>Data matchup with SURFRAD sites are limited, the statistics is less significant compared to CONUS and FD LST.</a:t>
            </a:r>
            <a:endParaRPr lang="en-US" dirty="0" smtClean="0"/>
          </a:p>
          <a:p>
            <a:r>
              <a:rPr lang="en-US" dirty="0" smtClean="0"/>
              <a:t>Significant</a:t>
            </a:r>
            <a:r>
              <a:rPr lang="en-US" baseline="0" dirty="0" smtClean="0"/>
              <a:t> u</a:t>
            </a:r>
            <a:r>
              <a:rPr lang="en-US" dirty="0" smtClean="0"/>
              <a:t>nderestimate</a:t>
            </a:r>
            <a:r>
              <a:rPr lang="en-US" baseline="0" dirty="0" smtClean="0"/>
              <a:t> at Desert Rock can be observed even though it is improved by fixing the TPW issue.</a:t>
            </a:r>
          </a:p>
          <a:p>
            <a:r>
              <a:rPr lang="en-US" baseline="0" dirty="0" smtClean="0"/>
              <a:t>Precision is not good at Goodwin Creek site (More analysis will be presented).</a:t>
            </a:r>
          </a:p>
          <a:p>
            <a:r>
              <a:rPr lang="en-US" baseline="0" dirty="0" smtClean="0"/>
              <a:t>Large bias of LST from GS due to: 1. TPW unit; 2. Desert Rock </a:t>
            </a:r>
            <a:r>
              <a:rPr lang="en-US" baseline="0" dirty="0" err="1" smtClean="0"/>
              <a:t>machup</a:t>
            </a:r>
            <a:r>
              <a:rPr lang="en-US" baseline="0" dirty="0" smtClean="0"/>
              <a:t> accounts almost 2/3 of the total matchup.</a:t>
            </a:r>
          </a:p>
          <a:p>
            <a:r>
              <a:rPr lang="en-US" baseline="0" dirty="0" smtClean="0"/>
              <a:t>Overall statistics suggests the mission requirement has been marginally met (LST from reprocessed).</a:t>
            </a:r>
          </a:p>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en-US" baseline="0" dirty="0" smtClean="0"/>
              <a:t>In general, the enterprise algorithm is superior to baseline algorithm and can meet the mission requirement.</a:t>
            </a:r>
          </a:p>
          <a:p>
            <a:endParaRPr lang="en-US" baseline="0" dirty="0" smtClean="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25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37516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a:t>
            </a:r>
            <a:r>
              <a:rPr lang="en-US" baseline="0" dirty="0" smtClean="0"/>
              <a:t> CONUS and FD LSTs met the mission requirement.</a:t>
            </a:r>
          </a:p>
          <a:p>
            <a:endParaRPr lang="en-US" baseline="0" dirty="0" smtClean="0"/>
          </a:p>
          <a:p>
            <a:r>
              <a:rPr lang="en-US" baseline="0" dirty="0" smtClean="0"/>
              <a:t>Reprocessed MESO LST marginally meets the mission requirement. MESO LST from GS doesn’t meet the bias requirement.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1124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Satellite LST retrieval at barren sites like Desert rock is challenging,</a:t>
            </a:r>
            <a:r>
              <a:rPr lang="en-US" baseline="0" dirty="0" smtClean="0"/>
              <a:t> usually with large underestimate. This is the case for GOES-16, AQUA, and TERRA.</a:t>
            </a:r>
          </a:p>
          <a:p>
            <a:endParaRPr lang="en-US" baseline="0" dirty="0" smtClean="0"/>
          </a:p>
          <a:p>
            <a:r>
              <a:rPr lang="en-US" baseline="0" dirty="0" smtClean="0"/>
              <a:t>The IDPS VIIRS LST performs good at this site, however, it is based on a surface-type dependent algorithm.</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5407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Landsat observation</a:t>
            </a:r>
            <a:r>
              <a:rPr lang="en-US" baseline="0" dirty="0" smtClean="0"/>
              <a:t> (30 km x 30 km pixel) is used to investigate the heterogeneity at Desert Rock and Goodwin Creek.</a:t>
            </a:r>
          </a:p>
          <a:p>
            <a:r>
              <a:rPr lang="en-US" baseline="0" dirty="0" smtClean="0"/>
              <a:t>Matchup with GOES-17 is limited, and only at daytime. Underestimates of ABI at West, Test, and East are observed. This partly explains the satellite LST underestimate.</a:t>
            </a:r>
          </a:p>
          <a:p>
            <a:r>
              <a:rPr lang="en-US" baseline="0" dirty="0" smtClean="0"/>
              <a:t>Topography and land surfaces are complicated near Desert rock site, leading to strong heterogeneity. The 11 micron Landsat 8 band observation is highly consistent with the topography.</a:t>
            </a:r>
          </a:p>
          <a:p>
            <a:r>
              <a:rPr lang="en-US" baseline="0" dirty="0" smtClean="0"/>
              <a:t>Note: The enterprise algorithm leads to similar bias to MODIS at this site regardless of the large pixel size.</a:t>
            </a:r>
          </a:p>
          <a:p>
            <a:r>
              <a:rPr lang="en-US" baseline="0" dirty="0" smtClean="0"/>
              <a:t>Analysis assumes precise navigation data.</a:t>
            </a:r>
          </a:p>
          <a:p>
            <a:r>
              <a:rPr lang="en-US" baseline="0" dirty="0" smtClean="0"/>
              <a:t>Due to its fixed grid, systematic bias can be more apparent in LSTs from geo-stationary satellites.</a:t>
            </a:r>
          </a:p>
          <a:p>
            <a:r>
              <a:rPr lang="en-US" baseline="0" dirty="0" smtClean="0"/>
              <a:t>Further analysis is needed to improve the satellite LST retrieval at barren surface.</a:t>
            </a:r>
          </a:p>
          <a:p>
            <a:endParaRPr lang="en-US" baseline="0"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5831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a:t>
            </a:r>
            <a:r>
              <a:rPr lang="en-US" baseline="0" dirty="0" smtClean="0"/>
              <a:t> land surface variability is obvious nearby Goodwin Creek site </a:t>
            </a:r>
            <a:r>
              <a:rPr lang="en-US" baseline="0" dirty="0" smtClean="0">
                <a:sym typeface="Wingdings" panose="05000000000000000000" pitchFamily="2" charset="2"/>
              </a:rPr>
              <a:t> Large error standard deviation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613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Performance of enterprise algorithm is better than baseline.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6875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impact of</a:t>
            </a:r>
            <a:r>
              <a:rPr lang="en-US" baseline="0" dirty="0" smtClean="0"/>
              <a:t> FPM temperature on retrieval bias is not significant in this case.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3750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its</a:t>
            </a:r>
            <a:r>
              <a:rPr lang="en-US" baseline="0" dirty="0" smtClean="0"/>
              <a:t> peak time during a year, the FPM temp can reach higher than 100 K, much worse than shown here.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962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algorithm does</a:t>
            </a:r>
            <a:r>
              <a:rPr lang="en-US" baseline="0" dirty="0" smtClean="0"/>
              <a:t> not use the term of the emissivity difference between band 14 and 15. Our efforts have been focused on the enterprise algorithm.</a:t>
            </a:r>
          </a:p>
          <a:p>
            <a:endParaRPr lang="en-US" baseline="0" dirty="0" smtClean="0"/>
          </a:p>
          <a:p>
            <a:r>
              <a:rPr lang="en-US" baseline="0" dirty="0" smtClean="0"/>
              <a:t>Application examples</a:t>
            </a:r>
          </a:p>
          <a:p>
            <a:r>
              <a:rPr lang="en-US" baseline="0" dirty="0" smtClean="0"/>
              <a:t>Downscaling of GOES-16 LST over urban or non-urban areas and its application in weather prediction models.</a:t>
            </a:r>
          </a:p>
          <a:p>
            <a:r>
              <a:rPr lang="en-US" dirty="0" smtClean="0"/>
              <a:t>  Air surface temperature, heat</a:t>
            </a:r>
            <a:r>
              <a:rPr lang="en-US" baseline="0" dirty="0" smtClean="0"/>
              <a:t> index.</a:t>
            </a:r>
          </a:p>
          <a:p>
            <a:endParaRPr lang="en-US" dirty="0" smtClean="0"/>
          </a:p>
          <a:p>
            <a:r>
              <a:rPr lang="en-US" dirty="0" smtClean="0"/>
              <a:t>Application</a:t>
            </a:r>
            <a:r>
              <a:rPr lang="en-US" baseline="0" dirty="0" smtClean="0"/>
              <a:t> in drought, downscaling soil moisture product.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9400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SNPP is afternoon orbit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7526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nighttime retrieval is less impacted by the solar angles and the surface heterogeneity. </a:t>
            </a:r>
            <a:r>
              <a:rPr lang="en-US" dirty="0" smtClean="0"/>
              <a:t>When retrieval is not significantly impacted by the FPM temperature, it</a:t>
            </a:r>
            <a:r>
              <a:rPr lang="en-US" baseline="0" dirty="0" smtClean="0"/>
              <a:t> is highly consistent with the polar-orbit LST retrieval</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5461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comparison at mountain areas is likely impacted by the surface elevation, the slope, and surface emissivity.</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8754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example of comparison with NOAA-20 (also afternoon orbit)</a:t>
            </a:r>
          </a:p>
          <a:p>
            <a:endParaRPr lang="en-US" baseline="0" dirty="0" smtClean="0"/>
          </a:p>
          <a:p>
            <a:r>
              <a:rPr lang="en-US" baseline="0" dirty="0" smtClean="0"/>
              <a:t>More examples can be found in the backup slides.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1249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AQUA afternoon orbit</a:t>
            </a:r>
          </a:p>
          <a:p>
            <a:r>
              <a:rPr lang="en-US" dirty="0" smtClean="0"/>
              <a:t>The results</a:t>
            </a:r>
            <a:r>
              <a:rPr lang="en-US" baseline="0" dirty="0" smtClean="0"/>
              <a:t> are similar to SNPP. More in backup.</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0199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TERRA</a:t>
            </a:r>
            <a:r>
              <a:rPr lang="en-US" baseline="0" dirty="0" smtClean="0"/>
              <a:t>: morning orbit.</a:t>
            </a:r>
          </a:p>
          <a:p>
            <a:endParaRPr lang="en-US" baseline="0" dirty="0" smtClean="0"/>
          </a:p>
          <a:p>
            <a:r>
              <a:rPr lang="en-US" baseline="0" dirty="0" smtClean="0"/>
              <a:t>More from backup slides.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5351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9080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This needs update</a:t>
            </a:r>
            <a:r>
              <a:rPr lang="en-US" baseline="0" dirty="0" smtClean="0"/>
              <a:t> from the management</a:t>
            </a:r>
            <a:r>
              <a:rPr lang="en-US" dirty="0" smtClean="0"/>
              <a:t>?</a:t>
            </a: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This needs update from management?</a:t>
            </a: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3884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Full Disk LST resolution</a:t>
            </a:r>
            <a:r>
              <a:rPr lang="en-US" baseline="0" dirty="0" smtClean="0"/>
              <a:t> is 10 km. This has a few drawbacks:</a:t>
            </a:r>
          </a:p>
          <a:p>
            <a:pPr marL="228600" indent="-228600">
              <a:buAutoNum type="arabicPeriod"/>
            </a:pPr>
            <a:r>
              <a:rPr lang="en-US" baseline="0" dirty="0" smtClean="0"/>
              <a:t>10 km resolution limits its application (e.g., drought)</a:t>
            </a:r>
          </a:p>
          <a:p>
            <a:pPr marL="228600" indent="-228600">
              <a:buAutoNum type="arabicPeriod"/>
            </a:pPr>
            <a:r>
              <a:rPr lang="en-US" baseline="0" dirty="0" smtClean="0"/>
              <a:t>LST has large variability in space, such a coarse resolution is not enough for many studies;</a:t>
            </a:r>
          </a:p>
          <a:p>
            <a:pPr marL="228600" indent="-228600">
              <a:buAutoNum type="arabicPeriod"/>
            </a:pPr>
            <a:r>
              <a:rPr lang="en-US" baseline="0" dirty="0" smtClean="0"/>
              <a:t>This requires extra processing step of aggregation;</a:t>
            </a:r>
          </a:p>
          <a:p>
            <a:pPr marL="228600" indent="-228600">
              <a:buAutoNum type="arabicPeriod"/>
            </a:pPr>
            <a:r>
              <a:rPr lang="en-US" baseline="0" dirty="0" smtClean="0"/>
              <a:t>Aggregation algorithm is not available to AWG LST team, we can not reproduce the Full Disk product locally and therefore some issues can not be easily verified;</a:t>
            </a:r>
          </a:p>
          <a:p>
            <a:pPr marL="228600" indent="-228600">
              <a:buAutoNum type="arabicPeriod"/>
            </a:pPr>
            <a:r>
              <a:rPr lang="en-US" baseline="0" dirty="0" smtClean="0"/>
              <a:t>10 km is much larger than the footprint of in-situ stations (~ a few tens meters), leading to a large validation uncertainty.</a:t>
            </a:r>
          </a:p>
          <a:p>
            <a:pPr marL="0" indent="0">
              <a:buNone/>
            </a:pPr>
            <a:endParaRPr lang="en-US" baseline="0" dirty="0" smtClean="0"/>
          </a:p>
          <a:p>
            <a:pPr marL="0" indent="0">
              <a:buNone/>
            </a:pPr>
            <a:r>
              <a:rPr lang="en-US" baseline="0" dirty="0" smtClean="0"/>
              <a:t>All three products are hourly, which can not reflect the quick change of LST and fails to take advantage of the rapid scan by ABI, e.g., 10 (15) min for FD, 5 min for CONUS, and 1 min for two MESOs for mode 3 (6).</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64865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525" name="Shape 52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50</a:t>
            </a:fld>
            <a:endParaRPr lang="en-US" sz="1200">
              <a:latin typeface="Calibri"/>
              <a:ea typeface="Calibri"/>
              <a:cs typeface="Calibri"/>
              <a:sym typeface="Calibri"/>
            </a:endParaRPr>
          </a:p>
        </p:txBody>
      </p:sp>
    </p:spTree>
    <p:extLst>
      <p:ext uri="{BB962C8B-B14F-4D97-AF65-F5344CB8AC3E}">
        <p14:creationId xmlns:p14="http://schemas.microsoft.com/office/powerpoint/2010/main" val="3191202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6" name="Shape 5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dirty="0"/>
          </a:p>
          <a:p>
            <a:pPr marL="0" marR="0" lvl="0" indent="0" algn="l" rtl="0">
              <a:spcBef>
                <a:spcPts val="0"/>
              </a:spcBef>
              <a:buSzPct val="25000"/>
              <a:buNone/>
            </a:pPr>
            <a:endParaRPr dirty="0"/>
          </a:p>
        </p:txBody>
      </p:sp>
      <p:sp>
        <p:nvSpPr>
          <p:cNvPr id="517" name="Shape 51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51</a:t>
            </a:fld>
            <a:endParaRPr lang="en-US" sz="1200">
              <a:latin typeface="Calibri"/>
              <a:ea typeface="Calibri"/>
              <a:cs typeface="Calibri"/>
              <a:sym typeface="Calibri"/>
            </a:endParaRPr>
          </a:p>
        </p:txBody>
      </p:sp>
    </p:spTree>
    <p:extLst>
      <p:ext uri="{BB962C8B-B14F-4D97-AF65-F5344CB8AC3E}">
        <p14:creationId xmlns:p14="http://schemas.microsoft.com/office/powerpoint/2010/main" val="40789365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6458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0" i="0" u="none" strike="noStrike" kern="1200" cap="none" dirty="0" smtClean="0">
                <a:solidFill>
                  <a:schemeClr val="dk1"/>
                </a:solidFill>
                <a:effectLst/>
                <a:latin typeface="Calibri"/>
                <a:ea typeface="Calibri"/>
                <a:cs typeface="Calibri"/>
                <a:sym typeface="Calibri"/>
              </a:rPr>
              <a:t>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33401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Shape 94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Definition of “cool” period is given at</a:t>
            </a:r>
            <a:r>
              <a:rPr lang="en-US" sz="1200" b="0" i="0" u="none" strike="noStrike" cap="none" baseline="0" dirty="0" smtClean="0">
                <a:solidFill>
                  <a:schemeClr val="dk1"/>
                </a:solidFill>
                <a:latin typeface="Calibri"/>
                <a:ea typeface="Calibri"/>
                <a:cs typeface="Calibri"/>
                <a:sym typeface="Calibri"/>
              </a:rPr>
              <a:t> www.goes-r.gov</a:t>
            </a:r>
            <a:endParaRPr lang="en-US" sz="1200" b="0" i="0" u="none" strike="noStrike" cap="none" dirty="0">
              <a:solidFill>
                <a:schemeClr val="dk1"/>
              </a:solidFill>
              <a:latin typeface="Calibri"/>
              <a:ea typeface="Calibri"/>
              <a:cs typeface="Calibri"/>
              <a:sym typeface="Calibri"/>
            </a:endParaRPr>
          </a:p>
        </p:txBody>
      </p:sp>
      <p:sp>
        <p:nvSpPr>
          <p:cNvPr id="948" name="Shape 9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74158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2" name="Shape 922"/>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000" b="0" i="0" u="none" strike="noStrike" cap="none" dirty="0" smtClean="0">
                <a:solidFill>
                  <a:schemeClr val="dk1"/>
                </a:solidFill>
                <a:latin typeface="Calibri"/>
                <a:ea typeface="Calibri"/>
                <a:cs typeface="Calibri"/>
                <a:sym typeface="Calibri"/>
              </a:rPr>
              <a:t>TPW</a:t>
            </a:r>
            <a:r>
              <a:rPr lang="en-US" sz="1000" b="0" i="0" u="none" strike="noStrike" cap="none" baseline="0" dirty="0" smtClean="0">
                <a:solidFill>
                  <a:schemeClr val="dk1"/>
                </a:solidFill>
                <a:latin typeface="Calibri"/>
                <a:ea typeface="Calibri"/>
                <a:cs typeface="Calibri"/>
                <a:sym typeface="Calibri"/>
              </a:rPr>
              <a:t> is an important variable to determine which coefficient set is being used for specific pixel. The ground system incorrectly used TPW in mm instead of cm, which leads to significant bias in the LST product. </a:t>
            </a:r>
            <a:r>
              <a:rPr lang="en-US" sz="1000" b="0" i="0" u="none" strike="noStrike" cap="none" dirty="0" smtClean="0">
                <a:solidFill>
                  <a:schemeClr val="dk1"/>
                </a:solidFill>
                <a:latin typeface="Calibri"/>
                <a:ea typeface="Calibri"/>
                <a:cs typeface="Calibri"/>
                <a:sym typeface="Calibri"/>
              </a:rPr>
              <a:t>The LST</a:t>
            </a:r>
            <a:r>
              <a:rPr lang="en-US" sz="1000" b="0" i="0" u="none" strike="noStrike" cap="none" baseline="0" dirty="0" smtClean="0">
                <a:solidFill>
                  <a:schemeClr val="dk1"/>
                </a:solidFill>
                <a:latin typeface="Calibri"/>
                <a:ea typeface="Calibri"/>
                <a:cs typeface="Calibri"/>
                <a:sym typeface="Calibri"/>
              </a:rPr>
              <a:t> AWG team reported the issue on 6/23/2017 and it got fixed in OE since 1/25/2018 16:00 (UTC).</a:t>
            </a:r>
          </a:p>
          <a:p>
            <a:pPr marL="0" marR="0" lvl="0" indent="0" algn="l" rtl="0">
              <a:spcBef>
                <a:spcPts val="0"/>
              </a:spcBef>
              <a:buClr>
                <a:schemeClr val="dk1"/>
              </a:buClr>
              <a:buSzPct val="25000"/>
              <a:buFont typeface="Calibri"/>
              <a:buNone/>
            </a:pPr>
            <a:endParaRPr lang="en-US" sz="10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000" b="0" i="0" u="none" strike="noStrike" cap="none" baseline="0" dirty="0" smtClean="0">
                <a:solidFill>
                  <a:schemeClr val="dk1"/>
                </a:solidFill>
                <a:latin typeface="Calibri"/>
                <a:ea typeface="Calibri"/>
                <a:cs typeface="Calibri"/>
                <a:sym typeface="Calibri"/>
              </a:rPr>
              <a:t>Emissivity used in LST retrieval is </a:t>
            </a:r>
            <a:r>
              <a:rPr lang="en-US" sz="1000" b="0" i="0" u="none" strike="noStrike" cap="none" baseline="0" dirty="0" err="1" smtClean="0">
                <a:solidFill>
                  <a:schemeClr val="dk1"/>
                </a:solidFill>
                <a:latin typeface="Calibri"/>
                <a:ea typeface="Calibri"/>
                <a:cs typeface="Calibri"/>
                <a:sym typeface="Calibri"/>
              </a:rPr>
              <a:t>Seebor</a:t>
            </a:r>
            <a:r>
              <a:rPr lang="en-US" sz="1000" b="0" i="0" u="none" strike="noStrike" cap="none" baseline="0" dirty="0" smtClean="0">
                <a:solidFill>
                  <a:schemeClr val="dk1"/>
                </a:solidFill>
                <a:latin typeface="Calibri"/>
                <a:ea typeface="Calibri"/>
                <a:cs typeface="Calibri"/>
                <a:sym typeface="Calibri"/>
              </a:rPr>
              <a:t> emissivity (monthly from year 2005), which is not tuned up for real-time operational LST retrieval and can not reflect the real-time variation of the land surface. The LST AWG team has developed its own daily emissivity product specific for ABI sensor. </a:t>
            </a:r>
          </a:p>
        </p:txBody>
      </p:sp>
      <p:sp>
        <p:nvSpPr>
          <p:cNvPr id="923" name="Shape 92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58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888068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buFont typeface="Arial" charset="0"/>
              <a:buChar char="•"/>
            </a:pPr>
            <a:r>
              <a:rPr lang="en-US" dirty="0" smtClean="0">
                <a:latin typeface="Century Gothic" panose="020B0502020202020204" pitchFamily="34" charset="0"/>
              </a:rPr>
              <a:t> Large negative RCI values in the top row indicate that moisture stress was rapidly increasing at the beginning of summer</a:t>
            </a:r>
          </a:p>
          <a:p>
            <a:pPr>
              <a:spcAft>
                <a:spcPts val="1200"/>
              </a:spcAft>
              <a:buFont typeface="Arial" charset="0"/>
              <a:buChar char="•"/>
            </a:pPr>
            <a:r>
              <a:rPr lang="en-US" dirty="0" smtClean="0">
                <a:latin typeface="Century Gothic" panose="020B0502020202020204" pitchFamily="34" charset="0"/>
              </a:rPr>
              <a:t> Impressive scope of the unusually rapid decrease in the ESI anomalies is clearly depicted by the large area of negative RCI values</a:t>
            </a:r>
          </a:p>
          <a:p>
            <a:pPr>
              <a:buFont typeface="Arial" charset="0"/>
              <a:buChar char="•"/>
            </a:pPr>
            <a:r>
              <a:rPr lang="en-US" dirty="0" smtClean="0">
                <a:latin typeface="Century Gothic" panose="020B0502020202020204" pitchFamily="34" charset="0"/>
              </a:rPr>
              <a:t> Initial appearance of negative RCI values led the introduction of severe drought in the USDM by more than 4 weeks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1D6D8-DD8F-4741-AE33-D189D27455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3721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baseline="0" dirty="0" smtClean="0"/>
              <a:t>The purpose of this inspection is to check if the LST values, DQF, and PQI are consistent with each other.</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61</a:t>
            </a:fld>
            <a:endParaRPr lang="en-US" sz="1200">
              <a:latin typeface="Calibri"/>
              <a:ea typeface="Calibri"/>
              <a:cs typeface="Calibri"/>
              <a:sym typeface="Calibri"/>
            </a:endParaRPr>
          </a:p>
        </p:txBody>
      </p:sp>
    </p:spTree>
    <p:extLst>
      <p:ext uri="{BB962C8B-B14F-4D97-AF65-F5344CB8AC3E}">
        <p14:creationId xmlns:p14="http://schemas.microsoft.com/office/powerpoint/2010/main" val="32345369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Definition of error codes based on the</a:t>
            </a:r>
            <a:r>
              <a:rPr lang="en-US" baseline="0" dirty="0" smtClean="0"/>
              <a:t> metrics defined in previous slide.</a:t>
            </a:r>
          </a:p>
          <a:p>
            <a:endParaRPr lang="en-US" baseline="0"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62</a:t>
            </a:fld>
            <a:endParaRPr lang="en-US" sz="1200">
              <a:latin typeface="Calibri"/>
              <a:ea typeface="Calibri"/>
              <a:cs typeface="Calibri"/>
              <a:sym typeface="Calibri"/>
            </a:endParaRPr>
          </a:p>
        </p:txBody>
      </p:sp>
    </p:spTree>
    <p:extLst>
      <p:ext uri="{BB962C8B-B14F-4D97-AF65-F5344CB8AC3E}">
        <p14:creationId xmlns:p14="http://schemas.microsoft.com/office/powerpoint/2010/main" val="27606697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predicted “hot” periods in year 2019 listed in the table are removed for provisional activities.</a:t>
            </a:r>
          </a:p>
          <a:p>
            <a:endParaRPr lang="en-US" baseline="0" dirty="0" smtClean="0"/>
          </a:p>
          <a:p>
            <a:r>
              <a:rPr lang="en-US" baseline="0" dirty="0" smtClean="0"/>
              <a:t>We extended the table to when the satellite is on Test position by decreasing the start and end time of each period with 3 hours.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2241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26245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4858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3901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8785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5" name="Google Shape;1065;p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smtClean="0">
                <a:solidFill>
                  <a:schemeClr val="dk1"/>
                </a:solidFill>
                <a:latin typeface="Calibri"/>
                <a:ea typeface="Calibri"/>
                <a:cs typeface="Calibri"/>
                <a:sym typeface="Calibri"/>
              </a:rPr>
              <a:t>Items 2 and 3 combined in the</a:t>
            </a:r>
            <a:r>
              <a:rPr lang="en-US" sz="1200" b="0" i="0" u="none" strike="noStrike" cap="none" baseline="0" dirty="0" smtClean="0">
                <a:solidFill>
                  <a:schemeClr val="dk1"/>
                </a:solidFill>
                <a:latin typeface="Calibri"/>
                <a:ea typeface="Calibri"/>
                <a:cs typeface="Calibri"/>
                <a:sym typeface="Calibri"/>
              </a:rPr>
              <a:t> same ADR 340</a:t>
            </a: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baseline="0" dirty="0" smtClean="0">
                <a:solidFill>
                  <a:schemeClr val="dk1"/>
                </a:solidFill>
                <a:latin typeface="Calibri"/>
                <a:ea typeface="Calibri"/>
                <a:cs typeface="Calibri"/>
                <a:sym typeface="Calibri"/>
              </a:rPr>
              <a:t>Item 5 was added to ADR 644 in the last minute.</a:t>
            </a:r>
            <a:endParaRPr sz="1200" b="0" i="0" u="none" strike="noStrike" cap="none" dirty="0">
              <a:solidFill>
                <a:schemeClr val="dk1"/>
              </a:solidFill>
              <a:latin typeface="Calibri"/>
              <a:ea typeface="Calibri"/>
              <a:cs typeface="Calibri"/>
              <a:sym typeface="Calibri"/>
            </a:endParaRPr>
          </a:p>
        </p:txBody>
      </p:sp>
      <p:sp>
        <p:nvSpPr>
          <p:cNvPr id="1066" name="Google Shape;1066;p57: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20552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514e705e9b_3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3" name="Google Shape;1073;g514e705e9b_3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smtClean="0">
                <a:solidFill>
                  <a:schemeClr val="dk1"/>
                </a:solidFill>
                <a:latin typeface="Calibri"/>
                <a:ea typeface="Calibri"/>
                <a:cs typeface="Calibri"/>
                <a:sym typeface="Calibri"/>
              </a:rPr>
              <a:t>Unsigned-integer data type leads</a:t>
            </a:r>
            <a:r>
              <a:rPr lang="en-US" sz="1200" b="0" i="0" u="none" strike="noStrike" cap="none" baseline="0" dirty="0" smtClean="0">
                <a:solidFill>
                  <a:schemeClr val="dk1"/>
                </a:solidFill>
                <a:latin typeface="Calibri"/>
                <a:ea typeface="Calibri"/>
                <a:cs typeface="Calibri"/>
                <a:sym typeface="Calibri"/>
              </a:rPr>
              <a:t> to much confusion among different software packages, it is proposed to change the data type to signed integer and only use the positive half for LST. Advantages: 1. Consistent to its current implementation, 2. No confusion. Disadvantage: scaling error doubles, negligible impact on product performance. </a:t>
            </a:r>
            <a:endParaRPr sz="1200" b="0" i="0" u="none" strike="noStrike" cap="none" dirty="0">
              <a:solidFill>
                <a:schemeClr val="dk1"/>
              </a:solidFill>
              <a:latin typeface="Calibri"/>
              <a:ea typeface="Calibri"/>
              <a:cs typeface="Calibri"/>
              <a:sym typeface="Calibri"/>
            </a:endParaRPr>
          </a:p>
        </p:txBody>
      </p:sp>
      <p:sp>
        <p:nvSpPr>
          <p:cNvPr id="1074" name="Google Shape;1074;g514e705e9b_3_7: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69058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in Title Slide">
    <p:bg>
      <p:bgPr>
        <a:blipFill rotWithShape="1">
          <a:blip r:embed="rId2">
            <a:alphaModFix/>
          </a:blip>
          <a:stretch>
            <a:fillRect/>
          </a:stretch>
        </a:blipFill>
        <a:effectLst/>
      </p:bgPr>
    </p:bg>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2"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98" name="Shape 198"/>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9" name="Shape 199"/>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0" name="Shape 200"/>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457202" y="273052"/>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07" name="Shape 207"/>
          <p:cNvSpPr txBox="1">
            <a:spLocks noGrp="1"/>
          </p:cNvSpPr>
          <p:nvPr>
            <p:ph type="body" idx="1"/>
          </p:nvPr>
        </p:nvSpPr>
        <p:spPr>
          <a:xfrm>
            <a:off x="3575050" y="273052"/>
            <a:ext cx="5111750" cy="5853112"/>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8" name="Shape 208"/>
          <p:cNvSpPr txBox="1">
            <a:spLocks noGrp="1"/>
          </p:cNvSpPr>
          <p:nvPr>
            <p:ph type="body" idx="2"/>
          </p:nvPr>
        </p:nvSpPr>
        <p:spPr>
          <a:xfrm>
            <a:off x="457202" y="1435103"/>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09" name="Shape 209"/>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1792291"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14" name="Shape 214"/>
          <p:cNvSpPr>
            <a:spLocks noGrp="1"/>
          </p:cNvSpPr>
          <p:nvPr>
            <p:ph type="pic" idx="2"/>
          </p:nvPr>
        </p:nvSpPr>
        <p:spPr>
          <a:xfrm>
            <a:off x="1792291"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body" idx="1"/>
          </p:nvPr>
        </p:nvSpPr>
        <p:spPr>
          <a:xfrm>
            <a:off x="1792291" y="5367338"/>
            <a:ext cx="5486399" cy="804862"/>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7" name="Shape 217"/>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8" name="Shape 218"/>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1" name="Shape 221"/>
          <p:cNvSpPr txBox="1">
            <a:spLocks noGrp="1"/>
          </p:cNvSpPr>
          <p:nvPr>
            <p:ph type="body" idx="1"/>
          </p:nvPr>
        </p:nvSpPr>
        <p:spPr>
          <a:xfrm rot="5400000">
            <a:off x="2309019" y="-386556"/>
            <a:ext cx="4525960" cy="8229600"/>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4" name="Shape 224"/>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rot="5400000">
            <a:off x="4732338"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7" name="Shape 227"/>
          <p:cNvSpPr txBox="1">
            <a:spLocks noGrp="1"/>
          </p:cNvSpPr>
          <p:nvPr>
            <p:ph type="body" idx="1"/>
          </p:nvPr>
        </p:nvSpPr>
        <p:spPr>
          <a:xfrm rot="5400000">
            <a:off x="541337" y="190497"/>
            <a:ext cx="5851525" cy="6019798"/>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8" name="Shape 228"/>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9" name="Shape 229"/>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80047750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04465126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457200" y="1465264"/>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 name="Shape 97"/>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7159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atin typeface="+mn-lt"/>
              </a:defRPr>
            </a:lvl1pPr>
          </a:lstStyle>
          <a:p>
            <a:fld id="{615ADB79-25D6-47C0-AB51-22A13A0BBB50}" type="slidenum">
              <a:rPr lang="en-US" altLang="en-US" smtClean="0">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33338416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36338468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57200" y="-460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8" name="Shape 48"/>
          <p:cNvSpPr txBox="1">
            <a:spLocks noGrp="1"/>
          </p:cNvSpPr>
          <p:nvPr>
            <p:ph type="body" idx="1"/>
          </p:nvPr>
        </p:nvSpPr>
        <p:spPr>
          <a:xfrm>
            <a:off x="457203" y="1535114"/>
            <a:ext cx="4040099" cy="639899"/>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457203" y="2174875"/>
            <a:ext cx="4040099"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3"/>
          </p:nvPr>
        </p:nvSpPr>
        <p:spPr>
          <a:xfrm>
            <a:off x="4645025" y="1535114"/>
            <a:ext cx="4041900" cy="639899"/>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4"/>
          </p:nvPr>
        </p:nvSpPr>
        <p:spPr>
          <a:xfrm>
            <a:off x="4645025" y="2174875"/>
            <a:ext cx="4041900"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457200" y="1465264"/>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83876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460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1" name="Shape 41"/>
          <p:cNvSpPr txBox="1">
            <a:spLocks noGrp="1"/>
          </p:cNvSpPr>
          <p:nvPr>
            <p:ph type="body" idx="1"/>
          </p:nvPr>
        </p:nvSpPr>
        <p:spPr>
          <a:xfrm>
            <a:off x="457200" y="1600201"/>
            <a:ext cx="4038599"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648202" y="1600201"/>
            <a:ext cx="4038599"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1072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19994521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lgn="l">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buClr>
                  <a:srgbClr val="000000"/>
                </a:buClr>
                <a:buSzPct val="25000"/>
                <a:buFont typeface="Arial"/>
                <a:buNone/>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00417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lgn="l">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buClr>
                  <a:srgbClr val="000000"/>
                </a:buClr>
                <a:buSzPct val="25000"/>
                <a:buFont typeface="Arial"/>
                <a:buNone/>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859252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407013299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43531880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68273775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58436582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3268243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2" y="273050"/>
            <a:ext cx="3008399" cy="1161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3" y="273052"/>
            <a:ext cx="5111699" cy="58529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2" y="1435102"/>
            <a:ext cx="3008399" cy="46910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28329251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17400899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90460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38932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47136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918938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96271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75196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451559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45551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91" y="4800602"/>
            <a:ext cx="5486399" cy="566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91"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91" y="5367338"/>
            <a:ext cx="5486399" cy="8048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18213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9018" y="-386556"/>
            <a:ext cx="4525961"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480579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38556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109858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946225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350842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5463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493387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041512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43064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8950" y="-386486"/>
            <a:ext cx="4526100"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9479174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385990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9018" y="-386556"/>
            <a:ext cx="4525961"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984591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256277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898800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9705504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6977729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323037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3332746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889869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50" y="2171687"/>
            <a:ext cx="5851500"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50" y="190488"/>
            <a:ext cx="5851500" cy="60197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7444132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9944182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972319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9018" y="-386556"/>
            <a:ext cx="4525961"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6643236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282266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602899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802458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9087819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168887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59533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6" name="Shape 176"/>
          <p:cNvSpPr txBox="1">
            <a:spLocks noGrp="1"/>
          </p:cNvSpPr>
          <p:nvPr>
            <p:ph type="body" idx="1"/>
          </p:nvPr>
        </p:nvSpPr>
        <p:spPr>
          <a:xfrm>
            <a:off x="457200" y="1465264"/>
            <a:ext cx="8229600" cy="4525960"/>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930482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8733317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5411165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9892391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9018" y="-386556"/>
            <a:ext cx="4525961"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4974943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948982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6"/>
        <p:cNvGrpSpPr/>
        <p:nvPr/>
      </p:nvGrpSpPr>
      <p:grpSpPr>
        <a:xfrm>
          <a:off x="0" y="0"/>
          <a:ext cx="0" cy="0"/>
          <a:chOff x="0" y="0"/>
          <a:chExt cx="0" cy="0"/>
        </a:xfrm>
      </p:grpSpPr>
      <p:sp>
        <p:nvSpPr>
          <p:cNvPr id="247" name="Google Shape;247;p3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48" name="Google Shape;248;p38"/>
          <p:cNvSpPr txBox="1">
            <a:spLocks noGrp="1"/>
          </p:cNvSpPr>
          <p:nvPr>
            <p:ph type="body" idx="1"/>
          </p:nvPr>
        </p:nvSpPr>
        <p:spPr>
          <a:xfrm>
            <a:off x="457200" y="1465263"/>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9" name="Google Shape;249;p3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0" name="Google Shape;250;p3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1" name="Google Shape;251;p3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98065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52"/>
        <p:cNvGrpSpPr/>
        <p:nvPr/>
      </p:nvGrpSpPr>
      <p:grpSpPr>
        <a:xfrm>
          <a:off x="0" y="0"/>
          <a:ext cx="0" cy="0"/>
          <a:chOff x="0" y="0"/>
          <a:chExt cx="0" cy="0"/>
        </a:xfrm>
      </p:grpSpPr>
      <p:sp>
        <p:nvSpPr>
          <p:cNvPr id="253" name="Google Shape;253;p39"/>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54" name="Google Shape;254;p39"/>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55" name="Google Shape;255;p3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6" name="Google Shape;256;p3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7" name="Google Shape;257;p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97067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8"/>
        <p:cNvGrpSpPr/>
        <p:nvPr/>
      </p:nvGrpSpPr>
      <p:grpSpPr>
        <a:xfrm>
          <a:off x="0" y="0"/>
          <a:ext cx="0" cy="0"/>
          <a:chOff x="0" y="0"/>
          <a:chExt cx="0" cy="0"/>
        </a:xfrm>
      </p:grpSpPr>
      <p:sp>
        <p:nvSpPr>
          <p:cNvPr id="259" name="Google Shape;259;p40"/>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60" name="Google Shape;260;p40"/>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61" name="Google Shape;261;p4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2" name="Google Shape;262;p4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3" name="Google Shape;263;p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446499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64"/>
        <p:cNvGrpSpPr/>
        <p:nvPr/>
      </p:nvGrpSpPr>
      <p:grpSpPr>
        <a:xfrm>
          <a:off x="0" y="0"/>
          <a:ext cx="0" cy="0"/>
          <a:chOff x="0" y="0"/>
          <a:chExt cx="0" cy="0"/>
        </a:xfrm>
      </p:grpSpPr>
      <p:sp>
        <p:nvSpPr>
          <p:cNvPr id="265" name="Google Shape;265;p4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66" name="Google Shape;266;p41"/>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7" name="Google Shape;267;p41"/>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8" name="Google Shape;268;p4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9" name="Google Shape;269;p4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0" name="Google Shape;270;p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6955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2" name="Shape 182"/>
          <p:cNvSpPr txBox="1">
            <a:spLocks noGrp="1"/>
          </p:cNvSpPr>
          <p:nvPr>
            <p:ph type="body" idx="1"/>
          </p:nvPr>
        </p:nvSpPr>
        <p:spPr>
          <a:xfrm>
            <a:off x="457200" y="1600201"/>
            <a:ext cx="4038597" cy="4525963"/>
          </a:xfrm>
          <a:prstGeom prst="rect">
            <a:avLst/>
          </a:prstGeom>
          <a:noFill/>
          <a:ln>
            <a:noFill/>
          </a:ln>
        </p:spPr>
        <p:txBody>
          <a:bodyPr lIns="91425" tIns="91425" rIns="91425" bIns="91425" anchor="t" anchorCtr="0"/>
          <a:lstStyle>
            <a:lvl1pPr marL="342900" marR="0" lvl="0" indent="1905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714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body" idx="2"/>
          </p:nvPr>
        </p:nvSpPr>
        <p:spPr>
          <a:xfrm>
            <a:off x="4648203" y="1600201"/>
            <a:ext cx="4038597" cy="4525963"/>
          </a:xfrm>
          <a:prstGeom prst="rect">
            <a:avLst/>
          </a:prstGeom>
          <a:noFill/>
          <a:ln>
            <a:noFill/>
          </a:ln>
        </p:spPr>
        <p:txBody>
          <a:bodyPr lIns="91425" tIns="91425" rIns="91425" bIns="91425" anchor="t" anchorCtr="0"/>
          <a:lstStyle>
            <a:lvl1pPr marL="342900" marR="0" lvl="0" indent="1905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714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6" name="Shape 186"/>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71"/>
        <p:cNvGrpSpPr/>
        <p:nvPr/>
      </p:nvGrpSpPr>
      <p:grpSpPr>
        <a:xfrm>
          <a:off x="0" y="0"/>
          <a:ext cx="0" cy="0"/>
          <a:chOff x="0" y="0"/>
          <a:chExt cx="0" cy="0"/>
        </a:xfrm>
      </p:grpSpPr>
      <p:sp>
        <p:nvSpPr>
          <p:cNvPr id="272" name="Google Shape;272;p4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73" name="Google Shape;273;p42"/>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74" name="Google Shape;274;p42"/>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75" name="Google Shape;275;p42"/>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76" name="Google Shape;276;p42"/>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77" name="Google Shape;277;p4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8" name="Google Shape;278;p4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4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975345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43"/>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82" name="Google Shape;282;p4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3" name="Google Shape;283;p4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4" name="Google Shape;284;p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72027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5"/>
        <p:cNvGrpSpPr/>
        <p:nvPr/>
      </p:nvGrpSpPr>
      <p:grpSpPr>
        <a:xfrm>
          <a:off x="0" y="0"/>
          <a:ext cx="0" cy="0"/>
          <a:chOff x="0" y="0"/>
          <a:chExt cx="0" cy="0"/>
        </a:xfrm>
      </p:grpSpPr>
      <p:sp>
        <p:nvSpPr>
          <p:cNvPr id="286" name="Google Shape;286;p4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7" name="Google Shape;287;p4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8" name="Google Shape;288;p4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93499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89"/>
        <p:cNvGrpSpPr/>
        <p:nvPr/>
      </p:nvGrpSpPr>
      <p:grpSpPr>
        <a:xfrm>
          <a:off x="0" y="0"/>
          <a:ext cx="0" cy="0"/>
          <a:chOff x="0" y="0"/>
          <a:chExt cx="0" cy="0"/>
        </a:xfrm>
      </p:grpSpPr>
      <p:sp>
        <p:nvSpPr>
          <p:cNvPr id="290" name="Google Shape;290;p45"/>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91" name="Google Shape;291;p45"/>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2" name="Google Shape;292;p45"/>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93" name="Google Shape;293;p4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4" name="Google Shape;294;p4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5" name="Google Shape;295;p4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045789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96"/>
        <p:cNvGrpSpPr/>
        <p:nvPr/>
      </p:nvGrpSpPr>
      <p:grpSpPr>
        <a:xfrm>
          <a:off x="0" y="0"/>
          <a:ext cx="0" cy="0"/>
          <a:chOff x="0" y="0"/>
          <a:chExt cx="0" cy="0"/>
        </a:xfrm>
      </p:grpSpPr>
      <p:sp>
        <p:nvSpPr>
          <p:cNvPr id="297" name="Google Shape;297;p46"/>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98" name="Google Shape;298;p46"/>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9" name="Google Shape;299;p46"/>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00" name="Google Shape;300;p4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1" name="Google Shape;301;p4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2" name="Google Shape;302;p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91407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03"/>
        <p:cNvGrpSpPr/>
        <p:nvPr/>
      </p:nvGrpSpPr>
      <p:grpSpPr>
        <a:xfrm>
          <a:off x="0" y="0"/>
          <a:ext cx="0" cy="0"/>
          <a:chOff x="0" y="0"/>
          <a:chExt cx="0" cy="0"/>
        </a:xfrm>
      </p:grpSpPr>
      <p:sp>
        <p:nvSpPr>
          <p:cNvPr id="304" name="Google Shape;304;p4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305" name="Google Shape;305;p47"/>
          <p:cNvSpPr txBox="1">
            <a:spLocks noGrp="1"/>
          </p:cNvSpPr>
          <p:nvPr>
            <p:ph type="body" idx="1"/>
          </p:nvPr>
        </p:nvSpPr>
        <p:spPr>
          <a:xfrm rot="5400000">
            <a:off x="2308950" y="-386487"/>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6" name="Google Shape;306;p4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7" name="Google Shape;307;p4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8" name="Google Shape;308;p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85425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09"/>
        <p:cNvGrpSpPr/>
        <p:nvPr/>
      </p:nvGrpSpPr>
      <p:grpSpPr>
        <a:xfrm>
          <a:off x="0" y="0"/>
          <a:ext cx="0" cy="0"/>
          <a:chOff x="0" y="0"/>
          <a:chExt cx="0" cy="0"/>
        </a:xfrm>
      </p:grpSpPr>
      <p:sp>
        <p:nvSpPr>
          <p:cNvPr id="310" name="Google Shape;310;p48"/>
          <p:cNvSpPr txBox="1">
            <a:spLocks noGrp="1"/>
          </p:cNvSpPr>
          <p:nvPr>
            <p:ph type="title"/>
          </p:nvPr>
        </p:nvSpPr>
        <p:spPr>
          <a:xfrm rot="5400000">
            <a:off x="4732350" y="2171688"/>
            <a:ext cx="5851500"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311" name="Google Shape;311;p48"/>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2" name="Google Shape;312;p4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3" name="Google Shape;313;p4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4" name="Google Shape;314;p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7080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9" name="Shape 189"/>
          <p:cNvSpPr txBox="1">
            <a:spLocks noGrp="1"/>
          </p:cNvSpPr>
          <p:nvPr>
            <p:ph type="body" idx="1"/>
          </p:nvPr>
        </p:nvSpPr>
        <p:spPr>
          <a:xfrm>
            <a:off x="457200" y="1535112"/>
            <a:ext cx="4040187" cy="639763"/>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1143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body" idx="3"/>
          </p:nvPr>
        </p:nvSpPr>
        <p:spPr>
          <a:xfrm>
            <a:off x="4645025" y="1535112"/>
            <a:ext cx="4041772" cy="639763"/>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body" idx="4"/>
          </p:nvPr>
        </p:nvSpPr>
        <p:spPr>
          <a:xfrm>
            <a:off x="4645025" y="2174875"/>
            <a:ext cx="4041772" cy="3951286"/>
          </a:xfrm>
          <a:prstGeom prst="rect">
            <a:avLst/>
          </a:prstGeom>
          <a:noFill/>
          <a:ln>
            <a:noFill/>
          </a:ln>
        </p:spPr>
        <p:txBody>
          <a:bodyPr lIns="91425" tIns="91425" rIns="91425" bIns="91425" anchor="t" anchorCtr="0"/>
          <a:lstStyle>
            <a:lvl1pPr marL="342900" marR="0" lvl="0" indent="1143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3" name="Shape 193"/>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4" name="Shape 194"/>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5" name="Shape 195"/>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3.jpeg"/></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2.jpe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5.xml"/><Relationship Id="rId1" Type="http://schemas.openxmlformats.org/officeDocument/2006/relationships/slideLayout" Target="../slideLayouts/slideLayout22.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6.xml"/><Relationship Id="rId1" Type="http://schemas.openxmlformats.org/officeDocument/2006/relationships/slideLayout" Target="../slideLayouts/slideLayout23.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7.xml"/><Relationship Id="rId1" Type="http://schemas.openxmlformats.org/officeDocument/2006/relationships/slideLayout" Target="../slideLayouts/slideLayout24.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8.xml"/><Relationship Id="rId1" Type="http://schemas.openxmlformats.org/officeDocument/2006/relationships/slideLayout" Target="../slideLayouts/slideLayout25.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3.jpeg"/></Relationships>
</file>

<file path=ppt/slideMasters/_rels/slideMaster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7.xml"/><Relationship Id="rId1" Type="http://schemas.openxmlformats.org/officeDocument/2006/relationships/slideLayout" Target="../slideLayouts/slideLayout28.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8.xml"/><Relationship Id="rId1" Type="http://schemas.openxmlformats.org/officeDocument/2006/relationships/slideLayout" Target="../slideLayouts/slideLayout29.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9.xml"/><Relationship Id="rId1"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3.jpeg"/></Relationships>
</file>

<file path=ppt/slideMasters/_rels/slideMaster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1.xml"/><Relationship Id="rId1" Type="http://schemas.openxmlformats.org/officeDocument/2006/relationships/slideLayout" Target="../slideLayouts/slideLayout31.xml"/></Relationships>
</file>

<file path=ppt/slideMasters/_rels/slideMaster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2.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2.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2.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2.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blip>
          <a:stretch>
            <a:fillRect/>
          </a:stretch>
        </a:blip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9">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4"/>
            <a:ext cx="8229600" cy="45261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3"/>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53"/>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5" r:id="rId3"/>
    <p:sldLayoutId id="2147483656" r:id="rId4"/>
    <p:sldLayoutId id="2147483657" r:id="rId5"/>
    <p:sldLayoutId id="2147483658"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06070120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354278755"/>
      </p:ext>
    </p:extLst>
  </p:cSld>
  <p:clrMap bg1="lt1" tx1="dk1" bg2="lt2" tx2="dk2" accent1="accent1" accent2="accent2" accent3="accent3" accent4="accent4" accent5="accent5" accent6="accent6" hlink="hlink" folHlink="folHlink"/>
  <p:sldLayoutIdLst>
    <p:sldLayoutId id="2147483818" r:id="rId1"/>
    <p:sldLayoutId id="2147483819" r:id="rId2"/>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566773204"/>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038710843"/>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53357309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139287722"/>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850608874"/>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17125854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17618764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313151166"/>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pic>
        <p:nvPicPr>
          <p:cNvPr id="162" name="Shape 162" descr="Mandt_SOO-DOH-Presentation_NO-TEXT_5.jpg"/>
          <p:cNvPicPr preferRelativeResize="0"/>
          <p:nvPr/>
        </p:nvPicPr>
        <p:blipFill rotWithShape="1">
          <a:blip r:embed="rId10">
            <a:alphaModFix/>
          </a:blip>
          <a:srcRect/>
          <a:stretch/>
        </p:blipFill>
        <p:spPr>
          <a:xfrm>
            <a:off x="0" y="0"/>
            <a:ext cx="9144000" cy="6858000"/>
          </a:xfrm>
          <a:prstGeom prst="rect">
            <a:avLst/>
          </a:prstGeom>
          <a:noFill/>
          <a:ln>
            <a:noFill/>
          </a:ln>
        </p:spPr>
      </p:pic>
      <p:sp>
        <p:nvSpPr>
          <p:cNvPr id="163" name="Shape 163"/>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64" name="Shape 164"/>
          <p:cNvSpPr txBox="1">
            <a:spLocks noGrp="1"/>
          </p:cNvSpPr>
          <p:nvPr>
            <p:ph type="body" idx="1"/>
          </p:nvPr>
        </p:nvSpPr>
        <p:spPr>
          <a:xfrm>
            <a:off x="457200" y="1465264"/>
            <a:ext cx="8229600" cy="4525960"/>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dt" idx="10"/>
          </p:nvPr>
        </p:nvSpPr>
        <p:spPr>
          <a:xfrm>
            <a:off x="457200" y="6356353"/>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ftr" idx="11"/>
          </p:nvPr>
        </p:nvSpPr>
        <p:spPr>
          <a:xfrm>
            <a:off x="3124200" y="6356353"/>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6" r:id="rId5"/>
    <p:sldLayoutId id="2147483677" r:id="rId6"/>
    <p:sldLayoutId id="2147483678" r:id="rId7"/>
    <p:sldLayoutId id="2147483679"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99016408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44521746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80697354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72240017"/>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270202696"/>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866630780"/>
      </p:ext>
    </p:extLst>
  </p:cSld>
  <p:clrMap bg1="lt1" tx1="dk1" bg2="lt2" tx2="dk2" accent1="accent1" accent2="accent2" accent3="accent3" accent4="accent4" accent5="accent5" accent6="accent6" hlink="hlink" folHlink="folHlink"/>
  <p:sldLayoutIdLst>
    <p:sldLayoutId id="2147483739"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941276942"/>
      </p:ext>
    </p:extLst>
  </p:cSld>
  <p:clrMap bg1="lt1" tx1="dk1" bg2="lt2" tx2="dk2" accent1="accent1" accent2="accent2" accent3="accent3" accent4="accent4" accent5="accent5" accent6="accent6" hlink="hlink" folHlink="folHlink"/>
  <p:sldLayoutIdLst>
    <p:sldLayoutId id="2147483741"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614781035"/>
      </p:ext>
    </p:extLst>
  </p:cSld>
  <p:clrMap bg1="lt1" tx1="dk1" bg2="lt2" tx2="dk2" accent1="accent1" accent2="accent2" accent3="accent3" accent4="accent4" accent5="accent5" accent6="accent6" hlink="hlink" folHlink="folHlink"/>
  <p:sldLayoutIdLst>
    <p:sldLayoutId id="2147483743"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287456425"/>
      </p:ext>
    </p:extLst>
  </p:cSld>
  <p:clrMap bg1="lt1" tx1="dk1" bg2="lt2" tx2="dk2" accent1="accent1" accent2="accent2" accent3="accent3" accent4="accent4" accent5="accent5" accent6="accent6" hlink="hlink" folHlink="folHlink"/>
  <p:sldLayoutIdLst>
    <p:sldLayoutId id="2147483745"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359742247"/>
      </p:ext>
    </p:extLst>
  </p:cSld>
  <p:clrMap bg1="lt1" tx1="dk1" bg2="lt2" tx2="dk2" accent1="accent1" accent2="accent2" accent3="accent3" accent4="accent4" accent5="accent5" accent6="accent6" hlink="hlink" folHlink="folHlink"/>
  <p:sldLayoutIdLst>
    <p:sldLayoutId id="2147483747" r:id="rId1"/>
    <p:sldLayoutId id="2147483821" r:id="rId2"/>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371144168"/>
      </p:ext>
    </p:extLst>
  </p:cSld>
  <p:clrMap bg1="lt1" tx1="dk1" bg2="lt2" tx2="dk2" accent1="accent1" accent2="accent2" accent3="accent3" accent4="accent4" accent5="accent5" accent6="accent6" hlink="hlink" folHlink="folHlink"/>
  <p:sldLayoutIdLst>
    <p:sldLayoutId id="2147483695"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847973372"/>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560007076"/>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989111467"/>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6719483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06645875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53527404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29938247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350825706"/>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054415455"/>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115726926"/>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277928604"/>
      </p:ext>
    </p:extLst>
  </p:cSld>
  <p:clrMap bg1="lt1" tx1="dk1" bg2="lt2" tx2="dk2" accent1="accent1" accent2="accent2" accent3="accent3" accent4="accent4" accent5="accent5" accent6="accent6" hlink="hlink" folHlink="folHlink"/>
  <p:sldLayoutIdLst>
    <p:sldLayoutId id="2147483697" r:id="rId1"/>
    <p:sldLayoutId id="2147483817" r:id="rId2"/>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80596301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89516744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14512029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218794344"/>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92525797"/>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360001525"/>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75642994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441114553"/>
      </p:ext>
    </p:extLst>
  </p:cSld>
  <p:clrMap bg1="lt1" tx1="dk1" bg2="lt2" tx2="dk2" accent1="accent1" accent2="accent2" accent3="accent3" accent4="accent4" accent5="accent5" accent6="accent6" hlink="hlink" folHlink="folHlink"/>
  <p:sldLayoutIdLst>
    <p:sldLayoutId id="2147483783"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205097283"/>
      </p:ext>
    </p:extLst>
  </p:cSld>
  <p:clrMap bg1="lt1" tx1="dk1" bg2="lt2" tx2="dk2" accent1="accent1" accent2="accent2" accent3="accent3" accent4="accent4" accent5="accent5" accent6="accent6" hlink="hlink" folHlink="folHlink"/>
  <p:sldLayoutIdLst>
    <p:sldLayoutId id="2147483785"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879254942"/>
      </p:ext>
    </p:extLst>
  </p:cSld>
  <p:clrMap bg1="lt1" tx1="dk1" bg2="lt2" tx2="dk2" accent1="accent1" accent2="accent2" accent3="accent3" accent4="accent4" accent5="accent5" accent6="accent6" hlink="hlink" folHlink="folHlink"/>
  <p:sldLayoutIdLst>
    <p:sldLayoutId id="2147483787"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208840099"/>
      </p:ext>
    </p:extLst>
  </p:cSld>
  <p:clrMap bg1="lt1" tx1="dk1" bg2="lt2" tx2="dk2" accent1="accent1" accent2="accent2" accent3="accent3" accent4="accent4" accent5="accent5" accent6="accent6" hlink="hlink" folHlink="folHlink"/>
  <p:sldLayoutIdLst>
    <p:sldLayoutId id="2147483699" r:id="rId1"/>
    <p:sldLayoutId id="2147483816" r:id="rId2"/>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58565650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852770038"/>
      </p:ext>
    </p:extLst>
  </p:cSld>
  <p:clrMap bg1="lt1" tx1="dk1" bg2="lt2" tx2="dk2" accent1="accent1" accent2="accent2" accent3="accent3" accent4="accent4" accent5="accent5" accent6="accent6" hlink="hlink" folHlink="folHlink"/>
  <p:sldLayoutIdLst>
    <p:sldLayoutId id="2147483791" r:id="rId1"/>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86059802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392323714"/>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07296157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258727874"/>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293003846"/>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154222771"/>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83606753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888814145"/>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639866743"/>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88707170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079566087"/>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535358104"/>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378293131"/>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34035732"/>
      </p:ext>
    </p:extLst>
  </p:cSld>
  <p:clrMap bg1="lt1" tx1="dk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893911262"/>
      </p:ext>
    </p:extLst>
  </p:cSld>
  <p:clrMap bg1="lt1" tx1="dk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99123507"/>
      </p:ext>
    </p:extLst>
  </p:cSld>
  <p:clrMap bg1="lt1" tx1="dk1" bg2="dk2"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59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53698518"/>
      </p:ext>
    </p:extLst>
  </p:cSld>
  <p:clrMap bg1="lt1" tx1="dk1" bg2="dk2"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pic>
        <p:nvPicPr>
          <p:cNvPr id="240" name="Google Shape;240;p37"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241" name="Google Shape;241;p3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42" name="Google Shape;242;p37"/>
          <p:cNvSpPr txBox="1">
            <a:spLocks noGrp="1"/>
          </p:cNvSpPr>
          <p:nvPr>
            <p:ph type="body" idx="1"/>
          </p:nvPr>
        </p:nvSpPr>
        <p:spPr>
          <a:xfrm>
            <a:off x="457200" y="1465263"/>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3" name="Google Shape;243;p3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4" name="Google Shape;244;p3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5" name="Google Shape;245;p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5650930"/>
      </p:ext>
    </p:extLst>
  </p:cSld>
  <p:clrMap bg1="lt1" tx1="dk1" bg2="dk2"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61911032"/>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91962621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663099376"/>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2.emf"/><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xml"/><Relationship Id="rId1" Type="http://schemas.openxmlformats.org/officeDocument/2006/relationships/vmlDrawing" Target="../drawings/vmlDrawing2.vml"/><Relationship Id="rId5" Type="http://schemas.openxmlformats.org/officeDocument/2006/relationships/image" Target="../media/image20.w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hyperlink" Target="https://www.goes-r.gov/users/GOES-17-ABI-Performance.html" TargetMode="External"/><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8.xml"/><Relationship Id="rId1" Type="http://schemas.openxmlformats.org/officeDocument/2006/relationships/slideLayout" Target="../slideLayouts/slideLayout44.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image" Target="../media/image40.gif"/></Relationships>
</file>

<file path=ppt/slides/_rels/slide3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44.xml"/><Relationship Id="rId5" Type="http://schemas.openxmlformats.org/officeDocument/2006/relationships/image" Target="../media/image46.gif"/><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9.xml"/><Relationship Id="rId1" Type="http://schemas.openxmlformats.org/officeDocument/2006/relationships/slideLayout" Target="../slideLayouts/slideLayout44.xml"/><Relationship Id="rId6" Type="http://schemas.openxmlformats.org/officeDocument/2006/relationships/image" Target="../media/image50.gif"/><Relationship Id="rId5" Type="http://schemas.openxmlformats.org/officeDocument/2006/relationships/image" Target="../media/image49.png"/><Relationship Id="rId4" Type="http://schemas.openxmlformats.org/officeDocument/2006/relationships/image" Target="../media/image48.gif"/></Relationships>
</file>

<file path=ppt/slides/_rels/slide3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44.xml"/><Relationship Id="rId5" Type="http://schemas.openxmlformats.org/officeDocument/2006/relationships/image" Target="../media/image54.gif"/><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4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4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4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4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4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4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hyperlink" Target="https://www.goes-r.gov/users/GOES-17-ABI-Performance.html"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21.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6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4.xml"/><Relationship Id="rId5" Type="http://schemas.openxmlformats.org/officeDocument/2006/relationships/image" Target="../media/image108.png"/><Relationship Id="rId4" Type="http://schemas.openxmlformats.org/officeDocument/2006/relationships/image" Target="../media/image107.png"/></Relationships>
</file>

<file path=ppt/slides/_rels/slide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4.xml"/><Relationship Id="rId5" Type="http://schemas.openxmlformats.org/officeDocument/2006/relationships/image" Target="../media/image112.png"/><Relationship Id="rId4" Type="http://schemas.openxmlformats.org/officeDocument/2006/relationships/image" Target="../media/image111.png"/></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4.xml"/><Relationship Id="rId5" Type="http://schemas.openxmlformats.org/officeDocument/2006/relationships/image" Target="../media/image116.png"/><Relationship Id="rId4" Type="http://schemas.openxmlformats.org/officeDocument/2006/relationships/image" Target="../media/image115.png"/></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4.xml"/><Relationship Id="rId5" Type="http://schemas.openxmlformats.org/officeDocument/2006/relationships/image" Target="../media/image120.png"/><Relationship Id="rId4" Type="http://schemas.openxmlformats.org/officeDocument/2006/relationships/image" Target="../media/image1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4.xml"/><Relationship Id="rId5" Type="http://schemas.openxmlformats.org/officeDocument/2006/relationships/image" Target="../media/image124.png"/><Relationship Id="rId4" Type="http://schemas.openxmlformats.org/officeDocument/2006/relationships/image" Target="../media/image1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1"/>
        <p:cNvGrpSpPr/>
        <p:nvPr/>
      </p:nvGrpSpPr>
      <p:grpSpPr>
        <a:xfrm>
          <a:off x="0" y="0"/>
          <a:ext cx="0" cy="0"/>
          <a:chOff x="0" y="0"/>
          <a:chExt cx="0" cy="0"/>
        </a:xfrm>
      </p:grpSpPr>
      <p:pic>
        <p:nvPicPr>
          <p:cNvPr id="312" name="Shape 312" descr="Picture1.jpg"/>
          <p:cNvPicPr preferRelativeResize="0"/>
          <p:nvPr/>
        </p:nvPicPr>
        <p:blipFill rotWithShape="1">
          <a:blip r:embed="rId3">
            <a:alphaModFix/>
          </a:blip>
          <a:srcRect/>
          <a:stretch/>
        </p:blipFill>
        <p:spPr>
          <a:xfrm>
            <a:off x="12" y="15851"/>
            <a:ext cx="9143983" cy="6858000"/>
          </a:xfrm>
          <a:prstGeom prst="rect">
            <a:avLst/>
          </a:prstGeom>
          <a:noFill/>
          <a:ln>
            <a:noFill/>
          </a:ln>
        </p:spPr>
      </p:pic>
      <p:sp>
        <p:nvSpPr>
          <p:cNvPr id="313" name="Shape 313"/>
          <p:cNvSpPr txBox="1"/>
          <p:nvPr/>
        </p:nvSpPr>
        <p:spPr>
          <a:xfrm>
            <a:off x="5878279" y="1634854"/>
            <a:ext cx="2706599" cy="2280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400" b="0" i="0" u="none" strike="noStrike" cap="none" dirty="0" smtClean="0">
                <a:solidFill>
                  <a:schemeClr val="lt1"/>
                </a:solidFill>
                <a:latin typeface="Calibri"/>
                <a:ea typeface="Calibri"/>
                <a:cs typeface="Calibri"/>
                <a:sym typeface="Calibri"/>
              </a:rPr>
              <a:t>GOES-17 </a:t>
            </a:r>
            <a:r>
              <a:rPr lang="en-US" sz="2400" b="0" i="0" u="none" strike="noStrike" cap="none" dirty="0">
                <a:solidFill>
                  <a:schemeClr val="lt1"/>
                </a:solidFill>
                <a:latin typeface="Calibri"/>
                <a:ea typeface="Calibri"/>
                <a:cs typeface="Calibri"/>
                <a:sym typeface="Calibri"/>
              </a:rPr>
              <a:t>ABI L2+ </a:t>
            </a:r>
            <a:r>
              <a:rPr lang="en-US" sz="2400" b="0" i="0" u="none" strike="noStrike" cap="none" dirty="0" smtClean="0">
                <a:solidFill>
                  <a:schemeClr val="lt1"/>
                </a:solidFill>
                <a:latin typeface="Calibri"/>
                <a:ea typeface="Calibri"/>
                <a:cs typeface="Calibri"/>
                <a:sym typeface="Calibri"/>
              </a:rPr>
              <a:t>Land Surface Temperature</a:t>
            </a:r>
            <a:r>
              <a:rPr lang="en-US" sz="2400" b="0" i="0" u="none" strike="noStrike" cap="none" dirty="0">
                <a:solidFill>
                  <a:schemeClr val="lt1"/>
                </a:solidFill>
                <a:latin typeface="Calibri"/>
                <a:ea typeface="Calibri"/>
                <a:cs typeface="Calibri"/>
                <a:sym typeface="Calibri"/>
              </a:rPr>
              <a:t/>
            </a:r>
            <a:br>
              <a:rPr lang="en-US" sz="2400" b="0" i="0" u="none" strike="noStrike" cap="none" dirty="0">
                <a:solidFill>
                  <a:schemeClr val="lt1"/>
                </a:solidFill>
                <a:latin typeface="Calibri"/>
                <a:ea typeface="Calibri"/>
                <a:cs typeface="Calibri"/>
                <a:sym typeface="Calibri"/>
              </a:rPr>
            </a:br>
            <a:r>
              <a:rPr lang="en-US" sz="2400" b="0" i="0" u="none" strike="noStrike" cap="none" dirty="0" smtClean="0">
                <a:solidFill>
                  <a:schemeClr val="lt1"/>
                </a:solidFill>
                <a:latin typeface="Calibri"/>
                <a:ea typeface="Calibri"/>
                <a:cs typeface="Calibri"/>
                <a:sym typeface="Calibri"/>
              </a:rPr>
              <a:t>Provisional </a:t>
            </a:r>
            <a:r>
              <a:rPr lang="en-US" sz="2400" b="0" i="0" u="none" strike="noStrike" cap="none" dirty="0">
                <a:solidFill>
                  <a:schemeClr val="lt1"/>
                </a:solidFill>
                <a:latin typeface="Calibri"/>
                <a:ea typeface="Calibri"/>
                <a:cs typeface="Calibri"/>
                <a:sym typeface="Calibri"/>
              </a:rPr>
              <a:t>PS-PVR</a:t>
            </a:r>
          </a:p>
        </p:txBody>
      </p:sp>
      <p:sp>
        <p:nvSpPr>
          <p:cNvPr id="314" name="Shape 314"/>
          <p:cNvSpPr txBox="1"/>
          <p:nvPr/>
        </p:nvSpPr>
        <p:spPr>
          <a:xfrm>
            <a:off x="5827063" y="3735303"/>
            <a:ext cx="2805953" cy="24291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600"/>
              </a:spcAft>
              <a:buClr>
                <a:srgbClr val="888888"/>
              </a:buClr>
              <a:buSzPct val="25000"/>
              <a:buFont typeface="Arial"/>
              <a:buNone/>
            </a:pPr>
            <a:r>
              <a:rPr lang="en-US" sz="2000" b="0" i="0" u="none" strike="noStrike" cap="none" dirty="0" smtClean="0">
                <a:solidFill>
                  <a:srgbClr val="FFFF00"/>
                </a:solidFill>
                <a:latin typeface="Calibri"/>
                <a:ea typeface="Calibri"/>
                <a:cs typeface="Calibri"/>
                <a:sym typeface="Calibri"/>
              </a:rPr>
              <a:t>June 13</a:t>
            </a:r>
            <a:r>
              <a:rPr lang="en-US" sz="2000" b="0" i="0" u="none" strike="noStrike" cap="none" baseline="30000" dirty="0" smtClean="0">
                <a:solidFill>
                  <a:srgbClr val="FFFF00"/>
                </a:solidFill>
                <a:latin typeface="Calibri"/>
                <a:ea typeface="Calibri"/>
                <a:cs typeface="Calibri"/>
                <a:sym typeface="Calibri"/>
              </a:rPr>
              <a:t>th</a:t>
            </a:r>
            <a:r>
              <a:rPr lang="en-US" sz="2000" b="0" i="0" u="none" strike="noStrike" cap="none" dirty="0" smtClean="0">
                <a:solidFill>
                  <a:srgbClr val="FFFF00"/>
                </a:solidFill>
                <a:latin typeface="Calibri"/>
                <a:ea typeface="Calibri"/>
                <a:cs typeface="Calibri"/>
                <a:sym typeface="Calibri"/>
              </a:rPr>
              <a:t>, 2019</a:t>
            </a:r>
            <a:endParaRPr lang="en-US" sz="2000" b="0" i="0" u="none" strike="noStrike" cap="none" dirty="0">
              <a:solidFill>
                <a:srgbClr val="FFFF00"/>
              </a:solidFill>
              <a:latin typeface="Calibri"/>
              <a:ea typeface="Calibri"/>
              <a:cs typeface="Calibri"/>
              <a:sym typeface="Calibri"/>
            </a:endParaRPr>
          </a:p>
          <a:p>
            <a:pPr lvl="0" algn="ctr">
              <a:spcBef>
                <a:spcPts val="640"/>
              </a:spcBef>
              <a:buClr>
                <a:srgbClr val="888888"/>
              </a:buClr>
              <a:buSzPct val="25000"/>
            </a:pPr>
            <a:r>
              <a:rPr lang="en-US" sz="2000" dirty="0" smtClean="0">
                <a:solidFill>
                  <a:srgbClr val="FFFF00"/>
                </a:solidFill>
                <a:latin typeface="Calibri"/>
                <a:ea typeface="Calibri"/>
                <a:cs typeface="Calibri"/>
                <a:sym typeface="Calibri"/>
              </a:rPr>
              <a:t>GOES-R AWG</a:t>
            </a:r>
          </a:p>
          <a:p>
            <a:pPr lvl="0" algn="ctr">
              <a:spcBef>
                <a:spcPts val="640"/>
              </a:spcBef>
              <a:buClr>
                <a:srgbClr val="888888"/>
              </a:buClr>
              <a:buSzPct val="25000"/>
            </a:pPr>
            <a:r>
              <a:rPr lang="en-US" sz="1800" dirty="0" err="1" smtClean="0">
                <a:solidFill>
                  <a:schemeClr val="bg1"/>
                </a:solidFill>
                <a:latin typeface="Calibri"/>
                <a:ea typeface="Calibri"/>
                <a:cs typeface="Calibri"/>
                <a:sym typeface="Calibri"/>
              </a:rPr>
              <a:t>Yunyue</a:t>
            </a:r>
            <a:r>
              <a:rPr lang="en-US" sz="1800" dirty="0" smtClean="0">
                <a:solidFill>
                  <a:schemeClr val="bg1"/>
                </a:solidFill>
                <a:latin typeface="Calibri"/>
                <a:ea typeface="Calibri"/>
                <a:cs typeface="Calibri"/>
                <a:sym typeface="Calibri"/>
              </a:rPr>
              <a:t> Yu*, </a:t>
            </a:r>
          </a:p>
          <a:p>
            <a:pPr lvl="0" algn="ctr">
              <a:spcBef>
                <a:spcPts val="640"/>
              </a:spcBef>
              <a:buClr>
                <a:srgbClr val="888888"/>
              </a:buClr>
              <a:buSzPct val="25000"/>
            </a:pPr>
            <a:r>
              <a:rPr lang="en-US" sz="1800" dirty="0" smtClean="0">
                <a:solidFill>
                  <a:schemeClr val="bg1"/>
                </a:solidFill>
                <a:latin typeface="Calibri"/>
                <a:ea typeface="Calibri"/>
                <a:cs typeface="Calibri"/>
                <a:sym typeface="Calibri"/>
              </a:rPr>
              <a:t>Peng Yu</a:t>
            </a:r>
            <a:r>
              <a:rPr lang="en-US" sz="1800" baseline="30000" dirty="0" smtClean="0">
                <a:solidFill>
                  <a:schemeClr val="bg1"/>
                </a:solidFill>
                <a:latin typeface="Calibri"/>
                <a:ea typeface="Calibri"/>
                <a:cs typeface="Calibri"/>
                <a:sym typeface="Calibri"/>
              </a:rPr>
              <a:t>+</a:t>
            </a:r>
            <a:r>
              <a:rPr lang="en-US" sz="1800" dirty="0" smtClean="0">
                <a:solidFill>
                  <a:schemeClr val="bg1"/>
                </a:solidFill>
                <a:latin typeface="Calibri"/>
                <a:ea typeface="Calibri"/>
                <a:cs typeface="Calibri"/>
                <a:sym typeface="Calibri"/>
              </a:rPr>
              <a:t>, </a:t>
            </a:r>
            <a:r>
              <a:rPr lang="en-US" sz="1800" dirty="0" err="1" smtClean="0">
                <a:solidFill>
                  <a:schemeClr val="bg1"/>
                </a:solidFill>
                <a:latin typeface="Calibri"/>
                <a:ea typeface="Calibri"/>
                <a:cs typeface="Calibri"/>
                <a:sym typeface="Calibri"/>
              </a:rPr>
              <a:t>Heshun</a:t>
            </a:r>
            <a:r>
              <a:rPr lang="en-US" sz="1800" dirty="0" smtClean="0">
                <a:solidFill>
                  <a:schemeClr val="bg1"/>
                </a:solidFill>
                <a:latin typeface="Calibri"/>
                <a:ea typeface="Calibri"/>
                <a:cs typeface="Calibri"/>
                <a:sym typeface="Calibri"/>
              </a:rPr>
              <a:t> Wang</a:t>
            </a:r>
            <a:r>
              <a:rPr lang="en-US" sz="1800" baseline="30000" dirty="0" smtClean="0">
                <a:solidFill>
                  <a:schemeClr val="bg1"/>
                </a:solidFill>
                <a:latin typeface="Calibri"/>
                <a:ea typeface="Calibri"/>
                <a:cs typeface="Calibri"/>
                <a:sym typeface="Calibri"/>
              </a:rPr>
              <a:t>+</a:t>
            </a:r>
            <a:endParaRPr lang="en-US" sz="1800" b="0" i="0" u="none" strike="noStrike" cap="none" dirty="0" smtClean="0">
              <a:solidFill>
                <a:schemeClr val="bg1"/>
              </a:solidFill>
              <a:latin typeface="Calibri"/>
              <a:ea typeface="Calibri"/>
              <a:cs typeface="Calibri"/>
              <a:sym typeface="Calibri"/>
            </a:endParaRPr>
          </a:p>
          <a:p>
            <a:pPr marL="0" marR="0" lvl="0" indent="0" algn="ctr" rtl="0">
              <a:lnSpc>
                <a:spcPct val="100000"/>
              </a:lnSpc>
              <a:spcAft>
                <a:spcPts val="0"/>
              </a:spcAft>
              <a:buClr>
                <a:srgbClr val="888888"/>
              </a:buClr>
              <a:buSzPct val="25000"/>
              <a:buFont typeface="Arial"/>
              <a:buNone/>
            </a:pPr>
            <a:endParaRPr lang="en-US" sz="1200" b="0" i="0" u="none" strike="noStrike" cap="none" dirty="0" smtClean="0">
              <a:solidFill>
                <a:schemeClr val="bg1"/>
              </a:solidFill>
              <a:latin typeface="Calibri"/>
              <a:ea typeface="Calibri"/>
              <a:cs typeface="Calibri"/>
              <a:sym typeface="Calibri"/>
            </a:endParaRPr>
          </a:p>
          <a:p>
            <a:pPr marL="0" marR="0" lvl="0" indent="0" algn="ctr" rtl="0">
              <a:lnSpc>
                <a:spcPct val="100000"/>
              </a:lnSpc>
              <a:spcAft>
                <a:spcPts val="0"/>
              </a:spcAft>
              <a:buClr>
                <a:srgbClr val="888888"/>
              </a:buClr>
              <a:buSzPct val="25000"/>
              <a:buFont typeface="Arial"/>
              <a:buNone/>
            </a:pPr>
            <a:r>
              <a:rPr lang="en-US" sz="1800" b="0" i="0" u="none" strike="noStrike" cap="none" dirty="0" smtClean="0">
                <a:solidFill>
                  <a:schemeClr val="bg1"/>
                </a:solidFill>
                <a:latin typeface="Calibri"/>
                <a:ea typeface="Calibri"/>
                <a:cs typeface="Calibri"/>
                <a:sym typeface="Calibri"/>
              </a:rPr>
              <a:t>NOAA/NESDIS/STAR</a:t>
            </a:r>
            <a:r>
              <a:rPr lang="en-US" sz="1800" b="0" i="0" u="none" strike="noStrike" cap="none" dirty="0">
                <a:solidFill>
                  <a:schemeClr val="bg1"/>
                </a:solidFill>
                <a:latin typeface="Calibri"/>
                <a:ea typeface="Calibri"/>
                <a:cs typeface="Calibri"/>
                <a:sym typeface="Calibri"/>
              </a:rPr>
              <a:t>* </a:t>
            </a:r>
            <a:endParaRPr lang="en-US" sz="1800" b="0" i="0" u="none" strike="noStrike" cap="none" dirty="0" smtClean="0">
              <a:solidFill>
                <a:schemeClr val="bg1"/>
              </a:solidFill>
              <a:latin typeface="Calibri"/>
              <a:ea typeface="Calibri"/>
              <a:cs typeface="Calibri"/>
              <a:sym typeface="Calibri"/>
            </a:endParaRPr>
          </a:p>
          <a:p>
            <a:pPr lvl="0" algn="ctr">
              <a:buClr>
                <a:srgbClr val="888888"/>
              </a:buClr>
              <a:buSzPct val="25000"/>
            </a:pPr>
            <a:r>
              <a:rPr lang="en-US" sz="1800" dirty="0" smtClean="0">
                <a:solidFill>
                  <a:schemeClr val="bg1"/>
                </a:solidFill>
                <a:latin typeface="Calibri"/>
                <a:ea typeface="Calibri"/>
                <a:cs typeface="Calibri"/>
                <a:sym typeface="Calibri"/>
              </a:rPr>
              <a:t>ESSIC/CICS-MD, UMD</a:t>
            </a:r>
            <a:r>
              <a:rPr lang="en-US" sz="1800" baseline="30000" dirty="0" smtClean="0">
                <a:solidFill>
                  <a:schemeClr val="bg1"/>
                </a:solidFill>
                <a:latin typeface="Calibri"/>
                <a:ea typeface="Calibri"/>
                <a:cs typeface="Calibri"/>
                <a:sym typeface="Calibri"/>
              </a:rPr>
              <a:t>+</a:t>
            </a:r>
            <a:endParaRPr lang="en-US" sz="1800" b="0" i="0" u="none" strike="noStrike" cap="none" dirty="0">
              <a:solidFill>
                <a:schemeClr val="bg1"/>
              </a:solidFill>
              <a:latin typeface="Calibri"/>
              <a:ea typeface="Calibri"/>
              <a:cs typeface="Calibri"/>
              <a:sym typeface="Calibri"/>
            </a:endParaRPr>
          </a:p>
        </p:txBody>
      </p:sp>
      <p:sp>
        <p:nvSpPr>
          <p:cNvPr id="315" name="Shape 315"/>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a:t>
            </a:fld>
            <a:endParaRPr lang="en-US"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23"/>
          <p:cNvSpPr txBox="1">
            <a:spLocks noGrp="1"/>
          </p:cNvSpPr>
          <p:nvPr>
            <p:ph type="title"/>
          </p:nvPr>
        </p:nvSpPr>
        <p:spPr>
          <a:xfrm>
            <a:off x="1582367" y="98258"/>
            <a:ext cx="59913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dirty="0">
                <a:solidFill>
                  <a:schemeClr val="bg1"/>
                </a:solidFill>
              </a:rPr>
              <a:t>Closed </a:t>
            </a:r>
            <a:r>
              <a:rPr lang="en-US" sz="3200" dirty="0" smtClean="0">
                <a:solidFill>
                  <a:schemeClr val="bg1"/>
                </a:solidFill>
              </a:rPr>
              <a:t>LST ADRs</a:t>
            </a:r>
            <a:r>
              <a:rPr lang="en-US" sz="3200" b="0" i="0" u="none" strike="noStrike" cap="none" dirty="0" smtClean="0">
                <a:solidFill>
                  <a:schemeClr val="bg1"/>
                </a:solidFill>
                <a:latin typeface="Calibri"/>
                <a:ea typeface="Calibri"/>
                <a:cs typeface="Calibri"/>
                <a:sym typeface="Calibri"/>
              </a:rPr>
              <a:t> </a:t>
            </a:r>
            <a:endParaRPr sz="3600" b="0" i="0" u="none" strike="noStrike" cap="none" dirty="0">
              <a:solidFill>
                <a:schemeClr val="bg1"/>
              </a:solidFill>
              <a:latin typeface="Calibri"/>
              <a:ea typeface="Calibri"/>
              <a:cs typeface="Calibri"/>
              <a:sym typeface="Calibri"/>
            </a:endParaRPr>
          </a:p>
        </p:txBody>
      </p:sp>
      <p:graphicFrame>
        <p:nvGraphicFramePr>
          <p:cNvPr id="1069" name="Google Shape;1069;p123"/>
          <p:cNvGraphicFramePr/>
          <p:nvPr>
            <p:extLst>
              <p:ext uri="{D42A27DB-BD31-4B8C-83A1-F6EECF244321}">
                <p14:modId xmlns:p14="http://schemas.microsoft.com/office/powerpoint/2010/main" val="3044208208"/>
              </p:ext>
            </p:extLst>
          </p:nvPr>
        </p:nvGraphicFramePr>
        <p:xfrm>
          <a:off x="270358" y="1548715"/>
          <a:ext cx="8616775" cy="3804094"/>
        </p:xfrm>
        <a:graphic>
          <a:graphicData uri="http://schemas.openxmlformats.org/drawingml/2006/table">
            <a:tbl>
              <a:tblPr>
                <a:noFill/>
              </a:tblPr>
              <a:tblGrid>
                <a:gridCol w="1037375">
                  <a:extLst>
                    <a:ext uri="{9D8B030D-6E8A-4147-A177-3AD203B41FA5}">
                      <a16:colId xmlns:a16="http://schemas.microsoft.com/office/drawing/2014/main" val="20000"/>
                    </a:ext>
                  </a:extLst>
                </a:gridCol>
                <a:gridCol w="3465825">
                  <a:extLst>
                    <a:ext uri="{9D8B030D-6E8A-4147-A177-3AD203B41FA5}">
                      <a16:colId xmlns:a16="http://schemas.microsoft.com/office/drawing/2014/main" val="20001"/>
                    </a:ext>
                  </a:extLst>
                </a:gridCol>
                <a:gridCol w="986350">
                  <a:extLst>
                    <a:ext uri="{9D8B030D-6E8A-4147-A177-3AD203B41FA5}">
                      <a16:colId xmlns:a16="http://schemas.microsoft.com/office/drawing/2014/main" val="20002"/>
                    </a:ext>
                  </a:extLst>
                </a:gridCol>
                <a:gridCol w="3127225">
                  <a:extLst>
                    <a:ext uri="{9D8B030D-6E8A-4147-A177-3AD203B41FA5}">
                      <a16:colId xmlns:a16="http://schemas.microsoft.com/office/drawing/2014/main" val="20003"/>
                    </a:ext>
                  </a:extLst>
                </a:gridCol>
              </a:tblGrid>
              <a:tr h="414082">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dirty="0">
                          <a:solidFill>
                            <a:schemeClr val="lt1"/>
                          </a:solidFill>
                        </a:rPr>
                        <a:t>Title</a:t>
                      </a:r>
                      <a:endParaRPr sz="1400" u="none" strike="noStrike" cap="none" dirty="0"/>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Description</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Status</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Mitigation</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356197">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dirty="0" smtClean="0">
                          <a:solidFill>
                            <a:srgbClr val="000000"/>
                          </a:solidFill>
                        </a:rPr>
                        <a:t>ADR 547</a:t>
                      </a:r>
                      <a:endParaRPr sz="1400" u="none" strike="noStrike" cap="none" dirty="0"/>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r>
                        <a:rPr lang="en-US" sz="1200" b="1" u="none" strike="noStrike" cap="none" dirty="0" smtClean="0">
                          <a:solidFill>
                            <a:srgbClr val="000000"/>
                          </a:solidFill>
                        </a:rPr>
                        <a:t>Incorrect use of TPW in LST retrieval</a:t>
                      </a:r>
                      <a:endParaRPr sz="1400" u="none" strike="noStrike" cap="none" dirty="0"/>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dirty="0">
                          <a:solidFill>
                            <a:srgbClr val="000000"/>
                          </a:solidFill>
                        </a:rPr>
                        <a:t>Closed</a:t>
                      </a:r>
                      <a:endParaRPr sz="1200" b="1" u="none" strike="noStrike" cap="none" dirty="0">
                        <a:solidFill>
                          <a:srgbClr val="000000"/>
                        </a:solidFill>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r>
                        <a:rPr lang="en-US" sz="1200" b="1" u="none" strike="noStrike" cap="none" dirty="0">
                          <a:solidFill>
                            <a:srgbClr val="000000"/>
                          </a:solidFill>
                        </a:rPr>
                        <a:t>Installed in OE on </a:t>
                      </a:r>
                      <a:r>
                        <a:rPr lang="en-US" sz="1200" b="1" u="none" strike="noStrike" cap="none" dirty="0" smtClean="0">
                          <a:solidFill>
                            <a:srgbClr val="000000"/>
                          </a:solidFill>
                        </a:rPr>
                        <a:t>1/18</a:t>
                      </a:r>
                      <a:endParaRPr sz="1200" b="1" u="none" strike="noStrike" cap="none" dirty="0">
                        <a:solidFill>
                          <a:srgbClr val="000000"/>
                        </a:solidFill>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377072">
                <a:tc>
                  <a:txBody>
                    <a:bodyPr/>
                    <a:lstStyle/>
                    <a:p>
                      <a:pPr marL="0" marR="0" lvl="0" indent="0" algn="ctr" rtl="0">
                        <a:lnSpc>
                          <a:spcPct val="100000"/>
                        </a:lnSpc>
                        <a:spcBef>
                          <a:spcPts val="0"/>
                        </a:spcBef>
                        <a:spcAft>
                          <a:spcPts val="0"/>
                        </a:spcAft>
                        <a:buClr>
                          <a:srgbClr val="000000"/>
                        </a:buClr>
                        <a:buSzPts val="1200"/>
                        <a:buFont typeface="Calibri"/>
                        <a:buNone/>
                      </a:pPr>
                      <a:r>
                        <a:rPr lang="en-US" sz="1200" b="1" u="none" strike="noStrike" cap="none" dirty="0" smtClean="0">
                          <a:solidFill>
                            <a:srgbClr val="000000"/>
                          </a:solidFill>
                        </a:rPr>
                        <a:t>ADR 340</a:t>
                      </a:r>
                      <a:endParaRPr sz="1400" u="none" strike="noStrike" cap="none" dirty="0"/>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1" u="none" strike="noStrike" cap="none" dirty="0" smtClean="0">
                          <a:solidFill>
                            <a:srgbClr val="000000"/>
                          </a:solidFill>
                        </a:rPr>
                        <a:t>Incorrect metadata calculation</a:t>
                      </a:r>
                      <a:endParaRPr sz="1400" u="none" strike="noStrike" cap="none" dirty="0"/>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1" u="none" strike="noStrike" cap="none" dirty="0">
                          <a:solidFill>
                            <a:srgbClr val="000000"/>
                          </a:solidFill>
                        </a:rPr>
                        <a:t>Closed</a:t>
                      </a:r>
                      <a:endParaRPr sz="1400" u="none" strike="noStrike" cap="none" dirty="0"/>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1" u="none" strike="noStrike" cap="none" dirty="0">
                          <a:solidFill>
                            <a:srgbClr val="000000"/>
                          </a:solidFill>
                        </a:rPr>
                        <a:t>Installed in OE on </a:t>
                      </a:r>
                      <a:r>
                        <a:rPr lang="en-US" sz="1200" b="1" u="none" strike="noStrike" cap="none" dirty="0" smtClean="0">
                          <a:solidFill>
                            <a:srgbClr val="000000"/>
                          </a:solidFill>
                        </a:rPr>
                        <a:t>4/18</a:t>
                      </a:r>
                      <a:endParaRPr sz="1400" u="none" strike="noStrike" cap="none" dirty="0"/>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490194">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dirty="0" smtClean="0">
                          <a:solidFill>
                            <a:srgbClr val="000000"/>
                          </a:solidFill>
                        </a:rPr>
                        <a:t>ADR 340</a:t>
                      </a:r>
                      <a:endParaRPr sz="1400" u="none" strike="noStrike" cap="none" dirty="0"/>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r>
                        <a:rPr lang="en-US" sz="1200" b="1" u="none" strike="noStrike" cap="none" dirty="0" smtClean="0">
                          <a:solidFill>
                            <a:srgbClr val="000000"/>
                          </a:solidFill>
                        </a:rPr>
                        <a:t>LST retrieval available under cloudy or probably cloudy conditions</a:t>
                      </a:r>
                      <a:endParaRPr sz="1400" u="none" strike="noStrike" cap="none" dirty="0"/>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dirty="0">
                          <a:solidFill>
                            <a:srgbClr val="000000"/>
                          </a:solidFill>
                        </a:rPr>
                        <a:t>Closed</a:t>
                      </a: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r>
                        <a:rPr lang="en-US" sz="1200" b="1" u="none" strike="noStrike" cap="none" dirty="0">
                          <a:solidFill>
                            <a:srgbClr val="000000"/>
                          </a:solidFill>
                        </a:rPr>
                        <a:t>Installed in OE on </a:t>
                      </a:r>
                      <a:r>
                        <a:rPr lang="en-US" sz="1200" b="1" u="none" strike="noStrike" cap="none" dirty="0" smtClean="0">
                          <a:solidFill>
                            <a:srgbClr val="000000"/>
                          </a:solidFill>
                        </a:rPr>
                        <a:t>4/18</a:t>
                      </a: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378688">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dirty="0" smtClean="0">
                          <a:solidFill>
                            <a:srgbClr val="000000"/>
                          </a:solidFill>
                        </a:rPr>
                        <a:t>ADR 644</a:t>
                      </a:r>
                      <a:endParaRPr sz="1400" u="none" strike="noStrike" cap="none" dirty="0"/>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r>
                        <a:rPr lang="en-US" sz="1200" b="1" u="none" strike="noStrike" cap="none" dirty="0" smtClean="0">
                          <a:solidFill>
                            <a:srgbClr val="000000"/>
                          </a:solidFill>
                        </a:rPr>
                        <a:t>Bits</a:t>
                      </a:r>
                      <a:r>
                        <a:rPr lang="en-US" sz="1200" b="1" u="none" strike="noStrike" cap="none" baseline="0" dirty="0" smtClean="0">
                          <a:solidFill>
                            <a:srgbClr val="000000"/>
                          </a:solidFill>
                        </a:rPr>
                        <a:t>-swap of two-bits flags in LST PQI</a:t>
                      </a:r>
                      <a:endParaRPr sz="1400" u="none" strike="noStrike" cap="none" dirty="0"/>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dirty="0">
                          <a:solidFill>
                            <a:srgbClr val="000000"/>
                          </a:solidFill>
                        </a:rPr>
                        <a:t>Closed</a:t>
                      </a: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r>
                        <a:rPr lang="en-US" sz="1200" b="1" u="none" strike="noStrike" cap="none" dirty="0">
                          <a:solidFill>
                            <a:srgbClr val="000000"/>
                          </a:solidFill>
                        </a:rPr>
                        <a:t>Installed in OE on </a:t>
                      </a:r>
                      <a:r>
                        <a:rPr lang="en-US" sz="1200" b="1" u="none" strike="noStrike" cap="none" dirty="0" smtClean="0">
                          <a:solidFill>
                            <a:srgbClr val="000000"/>
                          </a:solidFill>
                        </a:rPr>
                        <a:t>7/18</a:t>
                      </a: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339365">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dirty="0" smtClean="0">
                          <a:solidFill>
                            <a:srgbClr val="000000"/>
                          </a:solidFill>
                        </a:rPr>
                        <a:t>ADR 644</a:t>
                      </a:r>
                      <a:endParaRPr sz="1400" u="none" strike="noStrike" cap="none" dirty="0"/>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Arial"/>
                        <a:buNone/>
                      </a:pPr>
                      <a:r>
                        <a:rPr lang="en-US" sz="1200" b="1" u="none" strike="noStrike" cap="none" dirty="0" smtClean="0"/>
                        <a:t>Incorrect “</a:t>
                      </a:r>
                      <a:r>
                        <a:rPr lang="en-US" sz="1200" b="1" u="none" strike="noStrike" cap="none" dirty="0" err="1" smtClean="0"/>
                        <a:t>valid_range</a:t>
                      </a:r>
                      <a:r>
                        <a:rPr lang="en-US" sz="1200" b="1" u="none" strike="noStrike" cap="none" dirty="0" smtClean="0"/>
                        <a:t>”</a:t>
                      </a:r>
                      <a:endParaRPr sz="1400" u="none" strike="noStrike" cap="none" dirty="0"/>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SzPts val="300"/>
                        <a:buFont typeface="Calibri"/>
                        <a:buNone/>
                      </a:pPr>
                      <a:r>
                        <a:rPr lang="en-US" sz="1200" b="1" dirty="0">
                          <a:solidFill>
                            <a:schemeClr val="dk1"/>
                          </a:solidFill>
                        </a:rPr>
                        <a:t>Closed</a:t>
                      </a: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r>
                        <a:rPr lang="en-US" sz="1200" b="1" u="none" strike="noStrike" cap="none" dirty="0" smtClean="0">
                          <a:solidFill>
                            <a:srgbClr val="000000"/>
                          </a:solidFill>
                        </a:rPr>
                        <a:t>Installed in OE on 7/18</a:t>
                      </a:r>
                      <a:endParaRPr lang="en-US"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r h="490194">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dirty="0" smtClean="0"/>
                        <a:t>ADR 358</a:t>
                      </a:r>
                      <a:endParaRPr sz="1200" b="1" u="none" strike="noStrike" cap="none" dirty="0"/>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Arial"/>
                        <a:buNone/>
                      </a:pPr>
                      <a:r>
                        <a:rPr lang="en-US" sz="1200" b="1" dirty="0" smtClean="0">
                          <a:solidFill>
                            <a:schemeClr val="tx1"/>
                          </a:solidFill>
                        </a:rPr>
                        <a:t>Backup inputs not utilized when primary is missing</a:t>
                      </a:r>
                      <a:endParaRPr sz="1200" b="1" u="none" strike="noStrike" cap="none" dirty="0">
                        <a:solidFill>
                          <a:schemeClr val="tx1"/>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SzPts val="300"/>
                        <a:buFont typeface="Calibri"/>
                        <a:buNone/>
                      </a:pPr>
                      <a:r>
                        <a:rPr lang="en-US" sz="1200" b="1" u="none" strike="noStrike" cap="none" dirty="0" smtClean="0">
                          <a:solidFill>
                            <a:srgbClr val="000000"/>
                          </a:solidFill>
                        </a:rPr>
                        <a:t>Closed</a:t>
                      </a:r>
                      <a:endParaRPr sz="1200" b="1"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Calibri"/>
                        <a:buNone/>
                      </a:pPr>
                      <a:r>
                        <a:rPr lang="en-US" sz="1200" b="1" u="none" strike="noStrike" cap="none" dirty="0" smtClean="0">
                          <a:solidFill>
                            <a:srgbClr val="000000"/>
                          </a:solidFill>
                        </a:rPr>
                        <a:t>Installed</a:t>
                      </a:r>
                      <a:r>
                        <a:rPr lang="en-US" sz="1200" b="1" u="none" strike="noStrike" cap="none" baseline="0" dirty="0" smtClean="0">
                          <a:solidFill>
                            <a:srgbClr val="000000"/>
                          </a:solidFill>
                        </a:rPr>
                        <a:t> in OE on 10/18</a:t>
                      </a:r>
                      <a:endParaRPr lang="en-US" sz="1200" b="1"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4058388596"/>
                  </a:ext>
                </a:extLst>
              </a:tr>
              <a:tr h="507431">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dirty="0" smtClean="0">
                          <a:solidFill>
                            <a:srgbClr val="000000"/>
                          </a:solidFill>
                        </a:rPr>
                        <a:t>ADR 870</a:t>
                      </a: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Arial"/>
                        <a:buNone/>
                      </a:pPr>
                      <a:r>
                        <a:rPr lang="en-US" sz="1200" b="1" u="none" strike="noStrike" cap="none" dirty="0" smtClean="0"/>
                        <a:t>LST does not check pixel-level validity</a:t>
                      </a:r>
                      <a:r>
                        <a:rPr lang="en-US" sz="1200" b="1" u="none" strike="noStrike" cap="none" baseline="0" dirty="0" smtClean="0"/>
                        <a:t> of ABI TPW</a:t>
                      </a:r>
                      <a:endParaRPr sz="1200" b="1" u="none" strike="noStrike" cap="none" dirty="0"/>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dirty="0">
                          <a:solidFill>
                            <a:srgbClr val="000000"/>
                          </a:solidFill>
                        </a:rPr>
                        <a:t>Closed</a:t>
                      </a: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r>
                        <a:rPr lang="en-US" sz="1200" b="1" u="none" strike="noStrike" cap="none" dirty="0">
                          <a:solidFill>
                            <a:srgbClr val="000000"/>
                          </a:solidFill>
                        </a:rPr>
                        <a:t>Installed in OE on </a:t>
                      </a:r>
                      <a:r>
                        <a:rPr lang="en-US" sz="1200" b="1" u="none" strike="noStrike" cap="none" dirty="0" smtClean="0">
                          <a:solidFill>
                            <a:srgbClr val="000000"/>
                          </a:solidFill>
                        </a:rPr>
                        <a:t>3/19</a:t>
                      </a: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450871">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dirty="0" smtClean="0">
                          <a:solidFill>
                            <a:srgbClr val="000000"/>
                          </a:solidFill>
                        </a:rPr>
                        <a:t>ADR 907</a:t>
                      </a: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Arial"/>
                        <a:buNone/>
                      </a:pPr>
                      <a:r>
                        <a:rPr lang="en-US" sz="1200" b="1" u="none" strike="noStrike" cap="none" dirty="0" smtClean="0"/>
                        <a:t>M6 LST generation schedule </a:t>
                      </a:r>
                      <a:endParaRPr sz="1200" b="1" u="none" strike="noStrike" cap="none" dirty="0"/>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dirty="0" smtClean="0">
                          <a:solidFill>
                            <a:srgbClr val="000000"/>
                          </a:solidFill>
                        </a:rPr>
                        <a:t>Closed</a:t>
                      </a: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r>
                        <a:rPr lang="en-US" sz="1200" b="1" u="none" strike="noStrike" cap="none" dirty="0" smtClean="0">
                          <a:solidFill>
                            <a:srgbClr val="000000"/>
                          </a:solidFill>
                        </a:rPr>
                        <a:t>Resolved without action</a:t>
                      </a:r>
                      <a:r>
                        <a:rPr lang="en-US" sz="1200" b="1" u="none" strike="noStrike" cap="none" baseline="0" dirty="0" smtClean="0">
                          <a:solidFill>
                            <a:srgbClr val="000000"/>
                          </a:solidFill>
                        </a:rPr>
                        <a:t> (since 05/08/2019)</a:t>
                      </a: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7"/>
                  </a:ext>
                </a:extLst>
              </a:tr>
            </a:tbl>
          </a:graphicData>
        </a:graphic>
      </p:graphicFrame>
      <p:sp>
        <p:nvSpPr>
          <p:cNvPr id="1070" name="Google Shape;1070;p1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10</a:t>
            </a:fld>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36352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124"/>
          <p:cNvSpPr txBox="1">
            <a:spLocks noGrp="1"/>
          </p:cNvSpPr>
          <p:nvPr>
            <p:ph type="title"/>
          </p:nvPr>
        </p:nvSpPr>
        <p:spPr>
          <a:xfrm>
            <a:off x="1582367" y="98258"/>
            <a:ext cx="59913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dirty="0">
                <a:solidFill>
                  <a:schemeClr val="bg1"/>
                </a:solidFill>
              </a:rPr>
              <a:t>Open/Pending </a:t>
            </a:r>
            <a:r>
              <a:rPr lang="en-US" sz="3200" dirty="0" smtClean="0">
                <a:solidFill>
                  <a:schemeClr val="bg1"/>
                </a:solidFill>
              </a:rPr>
              <a:t>LST ADRs</a:t>
            </a:r>
            <a:r>
              <a:rPr lang="en-US" sz="3200" b="0" i="0" u="none" strike="noStrike" cap="none" dirty="0" smtClean="0">
                <a:solidFill>
                  <a:schemeClr val="bg1"/>
                </a:solidFill>
                <a:latin typeface="Calibri"/>
                <a:ea typeface="Calibri"/>
                <a:cs typeface="Calibri"/>
                <a:sym typeface="Calibri"/>
              </a:rPr>
              <a:t> </a:t>
            </a:r>
            <a:endParaRPr sz="3600" b="0" i="0" u="none" strike="noStrike" cap="none" dirty="0">
              <a:solidFill>
                <a:schemeClr val="bg1"/>
              </a:solidFill>
              <a:latin typeface="Calibri"/>
              <a:ea typeface="Calibri"/>
              <a:cs typeface="Calibri"/>
              <a:sym typeface="Calibri"/>
            </a:endParaRPr>
          </a:p>
        </p:txBody>
      </p:sp>
      <p:graphicFrame>
        <p:nvGraphicFramePr>
          <p:cNvPr id="1077" name="Google Shape;1077;p124"/>
          <p:cNvGraphicFramePr/>
          <p:nvPr>
            <p:extLst>
              <p:ext uri="{D42A27DB-BD31-4B8C-83A1-F6EECF244321}">
                <p14:modId xmlns:p14="http://schemas.microsoft.com/office/powerpoint/2010/main" val="2812305767"/>
              </p:ext>
            </p:extLst>
          </p:nvPr>
        </p:nvGraphicFramePr>
        <p:xfrm>
          <a:off x="270358" y="1548714"/>
          <a:ext cx="8616775" cy="1623340"/>
        </p:xfrm>
        <a:graphic>
          <a:graphicData uri="http://schemas.openxmlformats.org/drawingml/2006/table">
            <a:tbl>
              <a:tblPr>
                <a:noFill/>
              </a:tblPr>
              <a:tblGrid>
                <a:gridCol w="1037375">
                  <a:extLst>
                    <a:ext uri="{9D8B030D-6E8A-4147-A177-3AD203B41FA5}">
                      <a16:colId xmlns:a16="http://schemas.microsoft.com/office/drawing/2014/main" val="20000"/>
                    </a:ext>
                  </a:extLst>
                </a:gridCol>
                <a:gridCol w="3465825">
                  <a:extLst>
                    <a:ext uri="{9D8B030D-6E8A-4147-A177-3AD203B41FA5}">
                      <a16:colId xmlns:a16="http://schemas.microsoft.com/office/drawing/2014/main" val="20001"/>
                    </a:ext>
                  </a:extLst>
                </a:gridCol>
                <a:gridCol w="986350">
                  <a:extLst>
                    <a:ext uri="{9D8B030D-6E8A-4147-A177-3AD203B41FA5}">
                      <a16:colId xmlns:a16="http://schemas.microsoft.com/office/drawing/2014/main" val="20002"/>
                    </a:ext>
                  </a:extLst>
                </a:gridCol>
                <a:gridCol w="3127225">
                  <a:extLst>
                    <a:ext uri="{9D8B030D-6E8A-4147-A177-3AD203B41FA5}">
                      <a16:colId xmlns:a16="http://schemas.microsoft.com/office/drawing/2014/main" val="20003"/>
                    </a:ext>
                  </a:extLst>
                </a:gridCol>
              </a:tblGrid>
              <a:tr h="532147">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Title</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dirty="0">
                          <a:solidFill>
                            <a:schemeClr val="lt1"/>
                          </a:solidFill>
                        </a:rPr>
                        <a:t>Description</a:t>
                      </a:r>
                      <a:endParaRPr sz="1400" u="none" strike="noStrike" cap="none" dirty="0"/>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Status</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Calibri"/>
                        <a:buNone/>
                      </a:pPr>
                      <a:r>
                        <a:rPr lang="en-US" sz="1200" b="1" u="none" strike="noStrike" cap="none">
                          <a:solidFill>
                            <a:schemeClr val="lt1"/>
                          </a:solidFill>
                        </a:rPr>
                        <a:t>Mitigation</a:t>
                      </a:r>
                      <a:endParaRPr sz="1400" u="none" strike="noStrike" cap="none"/>
                    </a:p>
                  </a:txBody>
                  <a:tcPr marL="5825" marR="5825" marT="582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332401">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dirty="0" smtClean="0">
                          <a:solidFill>
                            <a:srgbClr val="000000"/>
                          </a:solidFill>
                        </a:rPr>
                        <a:t>ADR 761</a:t>
                      </a: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dirty="0" smtClean="0"/>
                        <a:t>LST Data Type</a:t>
                      </a: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dirty="0" smtClean="0">
                          <a:solidFill>
                            <a:srgbClr val="000000"/>
                          </a:solidFill>
                        </a:rPr>
                        <a:t>Submitted to</a:t>
                      </a:r>
                      <a:r>
                        <a:rPr lang="en-US" sz="1200" b="1" u="none" strike="noStrike" cap="none" baseline="0" dirty="0" smtClean="0">
                          <a:solidFill>
                            <a:srgbClr val="000000"/>
                          </a:solidFill>
                        </a:rPr>
                        <a:t> </a:t>
                      </a:r>
                      <a:r>
                        <a:rPr lang="en-US" sz="1200" b="1" u="none" strike="noStrike" cap="none" baseline="0" dirty="0" err="1" smtClean="0">
                          <a:solidFill>
                            <a:srgbClr val="000000"/>
                          </a:solidFill>
                        </a:rPr>
                        <a:t>ClearQuest</a:t>
                      </a: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r>
                        <a:rPr lang="en-US" sz="1200" b="1" u="none" strike="noStrike" cap="none" dirty="0" smtClean="0">
                          <a:solidFill>
                            <a:srgbClr val="000000"/>
                          </a:solidFill>
                        </a:rPr>
                        <a:t>No impact on maturity status</a:t>
                      </a: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375595">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dirty="0" smtClean="0"/>
                        <a:t>ADR 970</a:t>
                      </a:r>
                      <a:endParaRPr sz="1200" b="1" u="none" strike="noStrike" cap="none" dirty="0">
                        <a:solidFill>
                          <a:srgbClr val="000000"/>
                        </a:solidFill>
                      </a:endParaRPr>
                    </a:p>
                  </a:txBody>
                  <a:tcPr marL="5825" marR="5825" marT="5825"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dirty="0" smtClean="0"/>
                        <a:t>Incorrect Units</a:t>
                      </a:r>
                      <a:r>
                        <a:rPr lang="en-US" sz="1200" b="1" baseline="0" dirty="0" smtClean="0"/>
                        <a:t> used in LST TPW Ingest</a:t>
                      </a:r>
                      <a:endParaRPr sz="1200" b="1"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SzPts val="300"/>
                        <a:buFont typeface="Calibri"/>
                        <a:buNone/>
                      </a:pPr>
                      <a:r>
                        <a:rPr lang="en-US" sz="1200" b="1" dirty="0" smtClean="0">
                          <a:solidFill>
                            <a:schemeClr val="dk1"/>
                          </a:solidFill>
                        </a:rPr>
                        <a:t>In analysis</a:t>
                      </a:r>
                      <a:endParaRPr sz="1200" b="1"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r>
                        <a:rPr lang="en-US" sz="1200" b="1" u="none" strike="noStrike" cap="none" dirty="0" smtClean="0">
                          <a:solidFill>
                            <a:srgbClr val="000000"/>
                          </a:solidFill>
                        </a:rPr>
                        <a:t>LST is being re-processed in local environment</a:t>
                      </a:r>
                      <a:endParaRPr sz="1200" b="1"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344013">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dirty="0" smtClean="0">
                          <a:solidFill>
                            <a:srgbClr val="000000"/>
                          </a:solidFill>
                        </a:rPr>
                        <a:t>ADR 899</a:t>
                      </a:r>
                      <a:endParaRPr sz="1200" b="1"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Calibri"/>
                        <a:buNone/>
                      </a:pPr>
                      <a:r>
                        <a:rPr lang="en-US" sz="1200" b="1" u="none" strike="noStrike" cap="none" dirty="0" smtClean="0">
                          <a:solidFill>
                            <a:srgbClr val="000000"/>
                          </a:solidFill>
                        </a:rPr>
                        <a:t>Optimize</a:t>
                      </a:r>
                      <a:r>
                        <a:rPr lang="en-US" sz="1200" b="1" u="none" strike="noStrike" cap="none" baseline="0" dirty="0" smtClean="0">
                          <a:solidFill>
                            <a:srgbClr val="000000"/>
                          </a:solidFill>
                        </a:rPr>
                        <a:t> TPW usage</a:t>
                      </a:r>
                      <a:endParaRPr sz="1200" b="1"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SzPts val="300"/>
                        <a:buFont typeface="Calibri"/>
                        <a:buNone/>
                      </a:pPr>
                      <a:endParaRPr sz="1200" b="1"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endParaRPr sz="1200" b="1" u="none" strike="noStrike" cap="none" dirty="0">
                        <a:solidFill>
                          <a:srgbClr val="000000"/>
                        </a:solidFill>
                      </a:endParaRPr>
                    </a:p>
                  </a:txBody>
                  <a:tcPr marL="5825" marR="5825" marT="58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784150918"/>
                  </a:ext>
                </a:extLst>
              </a:tr>
            </a:tbl>
          </a:graphicData>
        </a:graphic>
      </p:graphicFrame>
      <p:sp>
        <p:nvSpPr>
          <p:cNvPr id="1078" name="Google Shape;1078;p1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11</a:t>
            </a:fld>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90433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945"/>
            <a:ext cx="3048000" cy="3429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19945"/>
            <a:ext cx="3048000" cy="3429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9000"/>
            <a:ext cx="3048000" cy="3429000"/>
          </a:xfrm>
          <a:prstGeom prst="rect">
            <a:avLst/>
          </a:prstGeom>
        </p:spPr>
      </p:pic>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12</a:t>
            </a:fld>
            <a:endParaRPr lang="en-US" altLang="en-US" dirty="0">
              <a:solidFill>
                <a:prstClr val="white"/>
              </a:solidFill>
            </a:endParaRPr>
          </a:p>
        </p:txBody>
      </p:sp>
      <p:sp>
        <p:nvSpPr>
          <p:cNvPr id="3" name="Text Placeholder 2"/>
          <p:cNvSpPr>
            <a:spLocks noGrp="1"/>
          </p:cNvSpPr>
          <p:nvPr>
            <p:ph type="body" idx="1"/>
          </p:nvPr>
        </p:nvSpPr>
        <p:spPr>
          <a:xfrm>
            <a:off x="6625857" y="1963552"/>
            <a:ext cx="1827697" cy="763911"/>
          </a:xfrm>
        </p:spPr>
        <p:txBody>
          <a:bodyPr/>
          <a:lstStyle/>
          <a:p>
            <a:pPr algn="ctr"/>
            <a:r>
              <a:rPr lang="en-US" b="1" dirty="0">
                <a:solidFill>
                  <a:srgbClr val="FF0000"/>
                </a:solidFill>
                <a:latin typeface="Arial" panose="020B0604020202020204" pitchFamily="34" charset="0"/>
                <a:cs typeface="Arial" panose="020B0604020202020204" pitchFamily="34" charset="0"/>
              </a:rPr>
              <a:t>GOES-WEST</a:t>
            </a:r>
          </a:p>
          <a:p>
            <a:pPr algn="ctr"/>
            <a:r>
              <a:rPr lang="en-US" b="1" dirty="0">
                <a:solidFill>
                  <a:srgbClr val="FF0000"/>
                </a:solidFill>
                <a:latin typeface="Arial" panose="020B0604020202020204" pitchFamily="34" charset="0"/>
                <a:cs typeface="Arial" panose="020B0604020202020204" pitchFamily="34" charset="0"/>
              </a:rPr>
              <a:t>2019-03-15</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29000"/>
            <a:ext cx="3048000" cy="3429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0" y="3779472"/>
            <a:ext cx="3048000" cy="3048000"/>
          </a:xfrm>
          <a:prstGeom prst="rect">
            <a:avLst/>
          </a:prstGeom>
        </p:spPr>
      </p:pic>
      <p:sp>
        <p:nvSpPr>
          <p:cNvPr id="11" name="Text Placeholder 2"/>
          <p:cNvSpPr txBox="1">
            <a:spLocks/>
          </p:cNvSpPr>
          <p:nvPr/>
        </p:nvSpPr>
        <p:spPr bwMode="auto">
          <a:xfrm>
            <a:off x="0" y="1963553"/>
            <a:ext cx="1827697" cy="76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US" b="1" dirty="0" smtClean="0">
                <a:solidFill>
                  <a:srgbClr val="FF0000"/>
                </a:solidFill>
                <a:latin typeface="Arial" panose="020B0604020202020204" pitchFamily="34" charset="0"/>
                <a:cs typeface="Arial" panose="020B0604020202020204" pitchFamily="34" charset="0"/>
              </a:rPr>
              <a:t>GOES-TEST</a:t>
            </a:r>
          </a:p>
          <a:p>
            <a:pPr algn="ctr"/>
            <a:r>
              <a:rPr lang="en-US" b="1" dirty="0" smtClean="0">
                <a:solidFill>
                  <a:srgbClr val="FF0000"/>
                </a:solidFill>
                <a:latin typeface="Arial" panose="020B0604020202020204" pitchFamily="34" charset="0"/>
                <a:cs typeface="Arial" panose="020B0604020202020204" pitchFamily="34" charset="0"/>
              </a:rPr>
              <a:t>2018-10-15</a:t>
            </a:r>
            <a:endParaRPr lang="en-US" b="1" dirty="0">
              <a:solidFill>
                <a:srgbClr val="FF0000"/>
              </a:solidFill>
              <a:latin typeface="Arial" panose="020B0604020202020204" pitchFamily="34" charset="0"/>
              <a:cs typeface="Arial" panose="020B0604020202020204" pitchFamily="34" charset="0"/>
            </a:endParaRPr>
          </a:p>
        </p:txBody>
      </p:sp>
      <p:sp>
        <p:nvSpPr>
          <p:cNvPr id="12" name="Text Placeholder 2"/>
          <p:cNvSpPr txBox="1">
            <a:spLocks/>
          </p:cNvSpPr>
          <p:nvPr/>
        </p:nvSpPr>
        <p:spPr bwMode="auto">
          <a:xfrm>
            <a:off x="3048000" y="3015561"/>
            <a:ext cx="2871537" cy="76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US" b="1" dirty="0" smtClean="0">
                <a:solidFill>
                  <a:srgbClr val="FF0000"/>
                </a:solidFill>
                <a:latin typeface="Arial" panose="020B0604020202020204" pitchFamily="34" charset="0"/>
                <a:cs typeface="Arial" panose="020B0604020202020204" pitchFamily="34" charset="0"/>
              </a:rPr>
              <a:t>G17 FPM Temp</a:t>
            </a:r>
          </a:p>
          <a:p>
            <a:pPr algn="ctr"/>
            <a:r>
              <a:rPr lang="en-US" b="1" dirty="0" smtClean="0">
                <a:solidFill>
                  <a:srgbClr val="FF0000"/>
                </a:solidFill>
                <a:latin typeface="Arial" panose="020B0604020202020204" pitchFamily="34" charset="0"/>
                <a:cs typeface="Arial" panose="020B0604020202020204" pitchFamily="34" charset="0"/>
              </a:rPr>
              <a:t>2018-10-15</a:t>
            </a:r>
            <a:endParaRPr lang="en-US" b="1" dirty="0">
              <a:solidFill>
                <a:srgbClr val="FF0000"/>
              </a:solidFill>
              <a:latin typeface="Arial" panose="020B0604020202020204" pitchFamily="34" charset="0"/>
              <a:cs typeface="Arial" panose="020B0604020202020204" pitchFamily="34" charset="0"/>
            </a:endParaRPr>
          </a:p>
        </p:txBody>
      </p:sp>
      <p:sp>
        <p:nvSpPr>
          <p:cNvPr id="13" name="Shape 329"/>
          <p:cNvSpPr txBox="1">
            <a:spLocks noGrp="1"/>
          </p:cNvSpPr>
          <p:nvPr>
            <p:ph type="title"/>
          </p:nvPr>
        </p:nvSpPr>
        <p:spPr>
          <a:xfrm>
            <a:off x="457200" y="112556"/>
            <a:ext cx="8229600" cy="80730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smtClean="0">
                <a:solidFill>
                  <a:schemeClr val="lt1"/>
                </a:solidFill>
                <a:latin typeface="Calibri"/>
                <a:ea typeface="Calibri"/>
                <a:cs typeface="Calibri"/>
                <a:sym typeface="Calibri"/>
              </a:rPr>
              <a:t>Visual Inspection</a:t>
            </a:r>
            <a:endParaRPr lang="en-US" sz="36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82416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54486"/>
            <a:ext cx="7772400" cy="808038"/>
          </a:xfrm>
        </p:spPr>
        <p:txBody>
          <a:bodyPr/>
          <a:lstStyle/>
          <a:p>
            <a:pPr algn="ctr"/>
            <a:r>
              <a:rPr lang="en-US" dirty="0" smtClean="0"/>
              <a:t>Product Inspection</a:t>
            </a:r>
            <a:endParaRPr lang="en-US" dirty="0"/>
          </a:p>
        </p:txBody>
      </p:sp>
      <p:graphicFrame>
        <p:nvGraphicFramePr>
          <p:cNvPr id="10" name="Content Placeholder 3"/>
          <p:cNvGraphicFramePr>
            <a:graphicFrameLocks/>
          </p:cNvGraphicFramePr>
          <p:nvPr>
            <p:extLst>
              <p:ext uri="{D42A27DB-BD31-4B8C-83A1-F6EECF244321}">
                <p14:modId xmlns:p14="http://schemas.microsoft.com/office/powerpoint/2010/main" val="3032048033"/>
              </p:ext>
            </p:extLst>
          </p:nvPr>
        </p:nvGraphicFramePr>
        <p:xfrm>
          <a:off x="761803" y="1276131"/>
          <a:ext cx="8077590" cy="1682496"/>
        </p:xfrm>
        <a:graphic>
          <a:graphicData uri="http://schemas.openxmlformats.org/drawingml/2006/table">
            <a:tbl>
              <a:tblPr/>
              <a:tblGrid>
                <a:gridCol w="1615519">
                  <a:extLst>
                    <a:ext uri="{9D8B030D-6E8A-4147-A177-3AD203B41FA5}">
                      <a16:colId xmlns:a16="http://schemas.microsoft.com/office/drawing/2014/main" val="20000"/>
                    </a:ext>
                  </a:extLst>
                </a:gridCol>
                <a:gridCol w="692365">
                  <a:extLst>
                    <a:ext uri="{9D8B030D-6E8A-4147-A177-3AD203B41FA5}">
                      <a16:colId xmlns:a16="http://schemas.microsoft.com/office/drawing/2014/main" val="20001"/>
                    </a:ext>
                  </a:extLst>
                </a:gridCol>
                <a:gridCol w="807759">
                  <a:extLst>
                    <a:ext uri="{9D8B030D-6E8A-4147-A177-3AD203B41FA5}">
                      <a16:colId xmlns:a16="http://schemas.microsoft.com/office/drawing/2014/main" val="20002"/>
                    </a:ext>
                  </a:extLst>
                </a:gridCol>
                <a:gridCol w="807759">
                  <a:extLst>
                    <a:ext uri="{9D8B030D-6E8A-4147-A177-3AD203B41FA5}">
                      <a16:colId xmlns:a16="http://schemas.microsoft.com/office/drawing/2014/main" val="20003"/>
                    </a:ext>
                  </a:extLst>
                </a:gridCol>
                <a:gridCol w="757211">
                  <a:extLst>
                    <a:ext uri="{9D8B030D-6E8A-4147-A177-3AD203B41FA5}">
                      <a16:colId xmlns:a16="http://schemas.microsoft.com/office/drawing/2014/main" val="20004"/>
                    </a:ext>
                  </a:extLst>
                </a:gridCol>
                <a:gridCol w="906129">
                  <a:extLst>
                    <a:ext uri="{9D8B030D-6E8A-4147-A177-3AD203B41FA5}">
                      <a16:colId xmlns:a16="http://schemas.microsoft.com/office/drawing/2014/main" val="20005"/>
                    </a:ext>
                  </a:extLst>
                </a:gridCol>
                <a:gridCol w="906129">
                  <a:extLst>
                    <a:ext uri="{9D8B030D-6E8A-4147-A177-3AD203B41FA5}">
                      <a16:colId xmlns:a16="http://schemas.microsoft.com/office/drawing/2014/main" val="20006"/>
                    </a:ext>
                  </a:extLst>
                </a:gridCol>
                <a:gridCol w="788337">
                  <a:extLst>
                    <a:ext uri="{9D8B030D-6E8A-4147-A177-3AD203B41FA5}">
                      <a16:colId xmlns:a16="http://schemas.microsoft.com/office/drawing/2014/main" val="20007"/>
                    </a:ext>
                  </a:extLst>
                </a:gridCol>
                <a:gridCol w="796382">
                  <a:extLst>
                    <a:ext uri="{9D8B030D-6E8A-4147-A177-3AD203B41FA5}">
                      <a16:colId xmlns:a16="http://schemas.microsoft.com/office/drawing/2014/main" val="20008"/>
                    </a:ext>
                  </a:extLst>
                </a:gridCol>
              </a:tblGrid>
              <a:tr h="223783">
                <a:tc rowSpan="2">
                  <a:txBody>
                    <a:bodyPr/>
                    <a:lstStyle/>
                    <a:p>
                      <a:pPr marL="0" marR="0" algn="ctr">
                        <a:lnSpc>
                          <a:spcPct val="115000"/>
                        </a:lnSpc>
                        <a:spcBef>
                          <a:spcPts val="0"/>
                        </a:spcBef>
                        <a:spcAft>
                          <a:spcPts val="0"/>
                        </a:spcAft>
                      </a:pPr>
                      <a:r>
                        <a:rPr lang="en-US" sz="1600" dirty="0" smtClean="0">
                          <a:latin typeface="Calibri"/>
                          <a:ea typeface="SimSun"/>
                          <a:cs typeface="Times New Roman"/>
                        </a:rPr>
                        <a:t>Bit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8">
                  <a:txBody>
                    <a:bodyPr/>
                    <a:lstStyle/>
                    <a:p>
                      <a:pPr marL="0" marR="0" algn="ctr">
                        <a:lnSpc>
                          <a:spcPct val="115000"/>
                        </a:lnSpc>
                        <a:spcBef>
                          <a:spcPts val="0"/>
                        </a:spcBef>
                        <a:spcAft>
                          <a:spcPts val="0"/>
                        </a:spcAft>
                      </a:pPr>
                      <a:r>
                        <a:rPr lang="en-US" sz="1600" dirty="0">
                          <a:latin typeface="Calibri"/>
                          <a:ea typeface="SimSun"/>
                          <a:cs typeface="Times New Roman"/>
                        </a:rPr>
                        <a:t>Error Code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3783">
                <a:tc vMerge="1">
                  <a:txBody>
                    <a:bodyPr/>
                    <a:lstStyle/>
                    <a:p>
                      <a:endParaRPr lang="en-US"/>
                    </a:p>
                  </a:txBody>
                  <a:tcPr/>
                </a:tc>
                <a:tc>
                  <a:txBody>
                    <a:bodyPr/>
                    <a:lstStyle/>
                    <a:p>
                      <a:pPr marL="0" marR="0" algn="ctr">
                        <a:lnSpc>
                          <a:spcPct val="115000"/>
                        </a:lnSpc>
                        <a:spcBef>
                          <a:spcPts val="0"/>
                        </a:spcBef>
                        <a:spcAft>
                          <a:spcPts val="0"/>
                        </a:spcAft>
                      </a:pPr>
                      <a:r>
                        <a:rPr lang="en-US" sz="1600" dirty="0" smtClean="0">
                          <a:latin typeface="Calibri"/>
                          <a:ea typeface="SimSun"/>
                          <a:cs typeface="Times New Roman"/>
                        </a:rPr>
                        <a:t>01</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rPr>
                        <a:t>02</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rPr>
                        <a:t>03</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rPr>
                        <a:t>04</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rPr>
                        <a:t>11</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rPr>
                        <a:t>12</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rPr>
                        <a:t>13</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rPr>
                        <a:t>14</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37744">
                <a:tc>
                  <a:txBody>
                    <a:bodyPr/>
                    <a:lstStyle/>
                    <a:p>
                      <a:pPr marL="0" marR="0" algn="ctr">
                        <a:lnSpc>
                          <a:spcPct val="100000"/>
                        </a:lnSpc>
                        <a:spcBef>
                          <a:spcPts val="0"/>
                        </a:spcBef>
                        <a:spcAft>
                          <a:spcPts val="0"/>
                        </a:spcAft>
                      </a:pPr>
                      <a:r>
                        <a:rPr lang="en-US" sz="1600" dirty="0" smtClean="0">
                          <a:latin typeface="Calibri"/>
                          <a:ea typeface="SimSun"/>
                          <a:cs typeface="Times New Roman"/>
                        </a:rPr>
                        <a:t>1</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37744">
                <a:tc>
                  <a:txBody>
                    <a:bodyPr/>
                    <a:lstStyle/>
                    <a:p>
                      <a:pPr marL="0" marR="0" algn="ctr">
                        <a:lnSpc>
                          <a:spcPct val="115000"/>
                        </a:lnSpc>
                        <a:spcBef>
                          <a:spcPts val="0"/>
                        </a:spcBef>
                        <a:spcAft>
                          <a:spcPts val="0"/>
                        </a:spcAft>
                      </a:pPr>
                      <a:r>
                        <a:rPr lang="en-US" sz="1600" dirty="0" smtClean="0">
                          <a:latin typeface="Calibri"/>
                          <a:ea typeface="SimSun"/>
                          <a:cs typeface="Times New Roman"/>
                        </a:rPr>
                        <a:t>2</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37744">
                <a:tc>
                  <a:txBody>
                    <a:bodyPr/>
                    <a:lstStyle/>
                    <a:p>
                      <a:pPr marL="0" marR="0" algn="ctr">
                        <a:lnSpc>
                          <a:spcPct val="115000"/>
                        </a:lnSpc>
                        <a:spcBef>
                          <a:spcPts val="0"/>
                        </a:spcBef>
                        <a:spcAft>
                          <a:spcPts val="0"/>
                        </a:spcAft>
                      </a:pPr>
                      <a:r>
                        <a:rPr lang="en-US" sz="1600" dirty="0" smtClean="0">
                          <a:latin typeface="Calibri"/>
                          <a:ea typeface="SimSun"/>
                          <a:cs typeface="Times New Roman"/>
                        </a:rPr>
                        <a:t>3</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23783">
                <a:tc>
                  <a:txBody>
                    <a:bodyPr/>
                    <a:lstStyle/>
                    <a:p>
                      <a:pPr marL="0" marR="0" algn="ctr">
                        <a:lnSpc>
                          <a:spcPct val="115000"/>
                        </a:lnSpc>
                        <a:spcBef>
                          <a:spcPts val="0"/>
                        </a:spcBef>
                        <a:spcAft>
                          <a:spcPts val="0"/>
                        </a:spcAft>
                      </a:pPr>
                      <a:r>
                        <a:rPr lang="en-US" sz="1600" dirty="0" smtClean="0">
                          <a:latin typeface="Calibri"/>
                          <a:ea typeface="SimSun"/>
                          <a:cs typeface="Times New Roman"/>
                        </a:rPr>
                        <a:t>4</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a:latin typeface="Calibri"/>
                          <a:ea typeface="SimSun"/>
                          <a:cs typeface="Times New Roman"/>
                          <a:sym typeface="Wingdings"/>
                        </a:rPr>
                        <a:t></a:t>
                      </a:r>
                      <a:endParaRPr lang="en-US" sz="160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a:latin typeface="Calibri"/>
                          <a:ea typeface="SimSun"/>
                          <a:cs typeface="Times New Roman"/>
                          <a:sym typeface="Wingdings"/>
                        </a:rPr>
                        <a:t></a:t>
                      </a:r>
                      <a:endParaRPr lang="en-US" sz="1600"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5"/>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365123348"/>
              </p:ext>
            </p:extLst>
          </p:nvPr>
        </p:nvGraphicFramePr>
        <p:xfrm>
          <a:off x="609600" y="5652787"/>
          <a:ext cx="815998" cy="841248"/>
        </p:xfrm>
        <a:graphic>
          <a:graphicData uri="http://schemas.openxmlformats.org/drawingml/2006/table">
            <a:tbl>
              <a:tblPr/>
              <a:tblGrid>
                <a:gridCol w="815998">
                  <a:extLst>
                    <a:ext uri="{9D8B030D-6E8A-4147-A177-3AD203B41FA5}">
                      <a16:colId xmlns:a16="http://schemas.microsoft.com/office/drawing/2014/main" val="20000"/>
                    </a:ext>
                  </a:extLst>
                </a:gridCol>
              </a:tblGrid>
              <a:tr h="0">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rPr>
                        <a:t>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bl>
          </a:graphicData>
        </a:graphic>
      </p:graphicFrame>
      <p:sp>
        <p:nvSpPr>
          <p:cNvPr id="12" name="TextBox 11"/>
          <p:cNvSpPr txBox="1"/>
          <p:nvPr/>
        </p:nvSpPr>
        <p:spPr>
          <a:xfrm>
            <a:off x="1629745" y="5591231"/>
            <a:ext cx="2819400" cy="923330"/>
          </a:xfrm>
          <a:prstGeom prst="rect">
            <a:avLst/>
          </a:prstGeom>
          <a:noFill/>
        </p:spPr>
        <p:txBody>
          <a:bodyPr wrap="square" rtlCol="0">
            <a:spAutoFit/>
          </a:bodyPr>
          <a:lstStyle/>
          <a:p>
            <a:r>
              <a:rPr lang="en-US" sz="1800" b="1" dirty="0" smtClean="0">
                <a:solidFill>
                  <a:srgbClr val="FFFFFF"/>
                </a:solidFill>
              </a:rPr>
              <a:t>Passed</a:t>
            </a:r>
          </a:p>
          <a:p>
            <a:r>
              <a:rPr lang="en-US" sz="1800" b="1" dirty="0" smtClean="0">
                <a:solidFill>
                  <a:schemeClr val="bg1"/>
                </a:solidFill>
              </a:rPr>
              <a:t>Correction in process</a:t>
            </a:r>
          </a:p>
          <a:p>
            <a:r>
              <a:rPr lang="en-US" sz="1800" b="1" dirty="0" smtClean="0">
                <a:solidFill>
                  <a:srgbClr val="FFFFFF"/>
                </a:solidFill>
              </a:rPr>
              <a:t>Not passed</a:t>
            </a:r>
            <a:endParaRPr lang="en-US" sz="1800" b="1" dirty="0">
              <a:solidFill>
                <a:srgbClr val="FFFFFF"/>
              </a:solidFill>
            </a:endParaRPr>
          </a:p>
        </p:txBody>
      </p:sp>
      <p:sp>
        <p:nvSpPr>
          <p:cNvPr id="24" name="Slide Number Placeholder 2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13</a:t>
            </a:fld>
            <a:endParaRPr lang="en-US" sz="1200">
              <a:solidFill>
                <a:srgbClr val="FFFFFF"/>
              </a:solidFill>
              <a:latin typeface="Calibri"/>
              <a:ea typeface="Calibri"/>
              <a:cs typeface="Calibri"/>
              <a:sym typeface="Calibri"/>
            </a:endParaRPr>
          </a:p>
        </p:txBody>
      </p:sp>
      <p:sp>
        <p:nvSpPr>
          <p:cNvPr id="3" name="Text Placeholder 2"/>
          <p:cNvSpPr>
            <a:spLocks noGrp="1"/>
          </p:cNvSpPr>
          <p:nvPr>
            <p:ph type="body" idx="1"/>
          </p:nvPr>
        </p:nvSpPr>
        <p:spPr>
          <a:xfrm>
            <a:off x="1629745" y="6440159"/>
            <a:ext cx="6209437" cy="417842"/>
          </a:xfrm>
        </p:spPr>
        <p:txBody>
          <a:bodyPr/>
          <a:lstStyle/>
          <a:p>
            <a:pPr marL="203200" indent="0">
              <a:buNone/>
            </a:pPr>
            <a:r>
              <a:rPr lang="en-US" sz="2000" dirty="0" smtClean="0">
                <a:solidFill>
                  <a:srgbClr val="FF0000"/>
                </a:solidFill>
              </a:rPr>
              <a:t>Inspection based on  CONUS LST during March 2019</a:t>
            </a:r>
            <a:endParaRPr lang="en-US" sz="2000" dirty="0">
              <a:solidFill>
                <a:srgbClr val="FF0000"/>
              </a:solidFill>
            </a:endParaRPr>
          </a:p>
        </p:txBody>
      </p:sp>
      <p:graphicFrame>
        <p:nvGraphicFramePr>
          <p:cNvPr id="8" name="Content Placeholder 3"/>
          <p:cNvGraphicFramePr>
            <a:graphicFrameLocks/>
          </p:cNvGraphicFramePr>
          <p:nvPr>
            <p:extLst>
              <p:ext uri="{D42A27DB-BD31-4B8C-83A1-F6EECF244321}">
                <p14:modId xmlns:p14="http://schemas.microsoft.com/office/powerpoint/2010/main" val="741131787"/>
              </p:ext>
            </p:extLst>
          </p:nvPr>
        </p:nvGraphicFramePr>
        <p:xfrm>
          <a:off x="761805" y="3323147"/>
          <a:ext cx="8077589" cy="877311"/>
        </p:xfrm>
        <a:graphic>
          <a:graphicData uri="http://schemas.openxmlformats.org/drawingml/2006/table">
            <a:tbl>
              <a:tblPr/>
              <a:tblGrid>
                <a:gridCol w="1249112">
                  <a:extLst>
                    <a:ext uri="{9D8B030D-6E8A-4147-A177-3AD203B41FA5}">
                      <a16:colId xmlns:a16="http://schemas.microsoft.com/office/drawing/2014/main" val="20000"/>
                    </a:ext>
                  </a:extLst>
                </a:gridCol>
                <a:gridCol w="891752">
                  <a:extLst>
                    <a:ext uri="{9D8B030D-6E8A-4147-A177-3AD203B41FA5}">
                      <a16:colId xmlns:a16="http://schemas.microsoft.com/office/drawing/2014/main" val="20001"/>
                    </a:ext>
                  </a:extLst>
                </a:gridCol>
                <a:gridCol w="986923">
                  <a:extLst>
                    <a:ext uri="{9D8B030D-6E8A-4147-A177-3AD203B41FA5}">
                      <a16:colId xmlns:a16="http://schemas.microsoft.com/office/drawing/2014/main" val="20002"/>
                    </a:ext>
                  </a:extLst>
                </a:gridCol>
                <a:gridCol w="911007">
                  <a:extLst>
                    <a:ext uri="{9D8B030D-6E8A-4147-A177-3AD203B41FA5}">
                      <a16:colId xmlns:a16="http://schemas.microsoft.com/office/drawing/2014/main" val="20003"/>
                    </a:ext>
                  </a:extLst>
                </a:gridCol>
                <a:gridCol w="1009699">
                  <a:extLst>
                    <a:ext uri="{9D8B030D-6E8A-4147-A177-3AD203B41FA5}">
                      <a16:colId xmlns:a16="http://schemas.microsoft.com/office/drawing/2014/main" val="20004"/>
                    </a:ext>
                  </a:extLst>
                </a:gridCol>
                <a:gridCol w="1009699">
                  <a:extLst>
                    <a:ext uri="{9D8B030D-6E8A-4147-A177-3AD203B41FA5}">
                      <a16:colId xmlns:a16="http://schemas.microsoft.com/office/drawing/2014/main" val="20005"/>
                    </a:ext>
                  </a:extLst>
                </a:gridCol>
                <a:gridCol w="1103383">
                  <a:extLst>
                    <a:ext uri="{9D8B030D-6E8A-4147-A177-3AD203B41FA5}">
                      <a16:colId xmlns:a16="http://schemas.microsoft.com/office/drawing/2014/main" val="20006"/>
                    </a:ext>
                  </a:extLst>
                </a:gridCol>
                <a:gridCol w="916014">
                  <a:extLst>
                    <a:ext uri="{9D8B030D-6E8A-4147-A177-3AD203B41FA5}">
                      <a16:colId xmlns:a16="http://schemas.microsoft.com/office/drawing/2014/main" val="20007"/>
                    </a:ext>
                  </a:extLst>
                </a:gridCol>
              </a:tblGrid>
              <a:tr h="217714">
                <a:tc>
                  <a:txBody>
                    <a:bodyPr/>
                    <a:lstStyle/>
                    <a:p>
                      <a:pPr marL="0" marR="0" algn="ctr">
                        <a:lnSpc>
                          <a:spcPct val="115000"/>
                        </a:lnSpc>
                        <a:spcBef>
                          <a:spcPts val="0"/>
                        </a:spcBef>
                        <a:spcAft>
                          <a:spcPts val="0"/>
                        </a:spcAft>
                      </a:pPr>
                      <a:r>
                        <a:rPr lang="en-US" sz="1600" dirty="0">
                          <a:latin typeface="Calibri"/>
                          <a:ea typeface="宋体"/>
                          <a:cs typeface="Times New Roman"/>
                        </a:rPr>
                        <a:t>Products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latin typeface="Calibri"/>
                          <a:ea typeface="宋体"/>
                          <a:cs typeface="Times New Roman"/>
                        </a:rPr>
                        <a:t>Min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latin typeface="Calibri"/>
                          <a:ea typeface="宋体"/>
                          <a:cs typeface="Times New Roman"/>
                        </a:rPr>
                        <a:t>Max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latin typeface="Calibri"/>
                          <a:ea typeface="宋体"/>
                          <a:cs typeface="Times New Roman"/>
                        </a:rPr>
                        <a:t>Mean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latin typeface="Calibri"/>
                          <a:ea typeface="宋体"/>
                          <a:cs typeface="Times New Roman"/>
                        </a:rPr>
                        <a:t>Std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latin typeface="Calibri"/>
                          <a:ea typeface="宋体"/>
                          <a:cs typeface="Times New Roman"/>
                        </a:rPr>
                        <a:t>Good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latin typeface="Calibri"/>
                          <a:ea typeface="宋体"/>
                          <a:cs typeface="Times New Roman"/>
                        </a:rPr>
                        <a:t>Retrieved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latin typeface="Calibri"/>
                          <a:ea typeface="宋体"/>
                          <a:cs typeface="Times New Roman"/>
                        </a:rPr>
                        <a:t>outlier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16479">
                <a:tc>
                  <a:txBody>
                    <a:bodyPr/>
                    <a:lstStyle/>
                    <a:p>
                      <a:pPr marL="0" marR="0" algn="ctr">
                        <a:lnSpc>
                          <a:spcPct val="115000"/>
                        </a:lnSpc>
                        <a:spcBef>
                          <a:spcPts val="0"/>
                        </a:spcBef>
                        <a:spcAft>
                          <a:spcPts val="0"/>
                        </a:spcAft>
                      </a:pPr>
                      <a:r>
                        <a:rPr lang="en-US" sz="1600" dirty="0">
                          <a:latin typeface="Calibri"/>
                          <a:ea typeface="宋体"/>
                          <a:cs typeface="Times New Roman"/>
                        </a:rPr>
                        <a:t>CONUS M3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3"/>
                  </a:ext>
                </a:extLst>
              </a:tr>
              <a:tr h="60999">
                <a:tc>
                  <a:txBody>
                    <a:bodyPr/>
                    <a:lstStyle/>
                    <a:p>
                      <a:pPr marL="0" marR="0" algn="ctr">
                        <a:lnSpc>
                          <a:spcPct val="115000"/>
                        </a:lnSpc>
                        <a:spcBef>
                          <a:spcPts val="0"/>
                        </a:spcBef>
                        <a:spcAft>
                          <a:spcPts val="0"/>
                        </a:spcAft>
                      </a:pPr>
                      <a:r>
                        <a:rPr lang="en-US" sz="1600" dirty="0">
                          <a:latin typeface="Calibri"/>
                          <a:ea typeface="宋体"/>
                          <a:cs typeface="Times New Roman"/>
                        </a:rPr>
                        <a:t>CONUS M4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bl>
          </a:graphicData>
        </a:graphic>
      </p:graphicFrame>
      <p:sp>
        <p:nvSpPr>
          <p:cNvPr id="9" name="Text Placeholder 2"/>
          <p:cNvSpPr txBox="1">
            <a:spLocks/>
          </p:cNvSpPr>
          <p:nvPr/>
        </p:nvSpPr>
        <p:spPr>
          <a:xfrm>
            <a:off x="3721165" y="4104047"/>
            <a:ext cx="2916226" cy="7178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203200" indent="0">
              <a:buFont typeface="Arial"/>
              <a:buNone/>
            </a:pPr>
            <a:r>
              <a:rPr lang="en-US" sz="2400" dirty="0" smtClean="0"/>
              <a:t>DQF Metadata</a:t>
            </a:r>
            <a:endParaRPr lang="en-US" sz="2400" dirty="0"/>
          </a:p>
        </p:txBody>
      </p:sp>
      <p:graphicFrame>
        <p:nvGraphicFramePr>
          <p:cNvPr id="13" name="Content Placeholder 7"/>
          <p:cNvGraphicFramePr>
            <a:graphicFrameLocks/>
          </p:cNvGraphicFramePr>
          <p:nvPr>
            <p:extLst>
              <p:ext uri="{D42A27DB-BD31-4B8C-83A1-F6EECF244321}">
                <p14:modId xmlns:p14="http://schemas.microsoft.com/office/powerpoint/2010/main" val="2451572886"/>
              </p:ext>
            </p:extLst>
          </p:nvPr>
        </p:nvGraphicFramePr>
        <p:xfrm>
          <a:off x="761805" y="4559505"/>
          <a:ext cx="8077588" cy="841248"/>
        </p:xfrm>
        <a:graphic>
          <a:graphicData uri="http://schemas.openxmlformats.org/drawingml/2006/table">
            <a:tbl>
              <a:tblPr/>
              <a:tblGrid>
                <a:gridCol w="1483637">
                  <a:extLst>
                    <a:ext uri="{9D8B030D-6E8A-4147-A177-3AD203B41FA5}">
                      <a16:colId xmlns:a16="http://schemas.microsoft.com/office/drawing/2014/main" val="20000"/>
                    </a:ext>
                  </a:extLst>
                </a:gridCol>
                <a:gridCol w="586129">
                  <a:extLst>
                    <a:ext uri="{9D8B030D-6E8A-4147-A177-3AD203B41FA5}">
                      <a16:colId xmlns:a16="http://schemas.microsoft.com/office/drawing/2014/main" val="20001"/>
                    </a:ext>
                  </a:extLst>
                </a:gridCol>
                <a:gridCol w="586129">
                  <a:extLst>
                    <a:ext uri="{9D8B030D-6E8A-4147-A177-3AD203B41FA5}">
                      <a16:colId xmlns:a16="http://schemas.microsoft.com/office/drawing/2014/main" val="20002"/>
                    </a:ext>
                  </a:extLst>
                </a:gridCol>
                <a:gridCol w="586129">
                  <a:extLst>
                    <a:ext uri="{9D8B030D-6E8A-4147-A177-3AD203B41FA5}">
                      <a16:colId xmlns:a16="http://schemas.microsoft.com/office/drawing/2014/main" val="20003"/>
                    </a:ext>
                  </a:extLst>
                </a:gridCol>
                <a:gridCol w="586129">
                  <a:extLst>
                    <a:ext uri="{9D8B030D-6E8A-4147-A177-3AD203B41FA5}">
                      <a16:colId xmlns:a16="http://schemas.microsoft.com/office/drawing/2014/main" val="20004"/>
                    </a:ext>
                  </a:extLst>
                </a:gridCol>
                <a:gridCol w="586129">
                  <a:extLst>
                    <a:ext uri="{9D8B030D-6E8A-4147-A177-3AD203B41FA5}">
                      <a16:colId xmlns:a16="http://schemas.microsoft.com/office/drawing/2014/main" val="20005"/>
                    </a:ext>
                  </a:extLst>
                </a:gridCol>
                <a:gridCol w="586129">
                  <a:extLst>
                    <a:ext uri="{9D8B030D-6E8A-4147-A177-3AD203B41FA5}">
                      <a16:colId xmlns:a16="http://schemas.microsoft.com/office/drawing/2014/main" val="20006"/>
                    </a:ext>
                  </a:extLst>
                </a:gridCol>
                <a:gridCol w="586129">
                  <a:extLst>
                    <a:ext uri="{9D8B030D-6E8A-4147-A177-3AD203B41FA5}">
                      <a16:colId xmlns:a16="http://schemas.microsoft.com/office/drawing/2014/main" val="20007"/>
                    </a:ext>
                  </a:extLst>
                </a:gridCol>
                <a:gridCol w="586129">
                  <a:extLst>
                    <a:ext uri="{9D8B030D-6E8A-4147-A177-3AD203B41FA5}">
                      <a16:colId xmlns:a16="http://schemas.microsoft.com/office/drawing/2014/main" val="20008"/>
                    </a:ext>
                  </a:extLst>
                </a:gridCol>
                <a:gridCol w="586129">
                  <a:extLst>
                    <a:ext uri="{9D8B030D-6E8A-4147-A177-3AD203B41FA5}">
                      <a16:colId xmlns:a16="http://schemas.microsoft.com/office/drawing/2014/main" val="20009"/>
                    </a:ext>
                  </a:extLst>
                </a:gridCol>
                <a:gridCol w="586129">
                  <a:extLst>
                    <a:ext uri="{9D8B030D-6E8A-4147-A177-3AD203B41FA5}">
                      <a16:colId xmlns:a16="http://schemas.microsoft.com/office/drawing/2014/main" val="20010"/>
                    </a:ext>
                  </a:extLst>
                </a:gridCol>
                <a:gridCol w="732661">
                  <a:extLst>
                    <a:ext uri="{9D8B030D-6E8A-4147-A177-3AD203B41FA5}">
                      <a16:colId xmlns:a16="http://schemas.microsoft.com/office/drawing/2014/main" val="20011"/>
                    </a:ext>
                  </a:extLst>
                </a:gridCol>
              </a:tblGrid>
              <a:tr h="130629">
                <a:tc>
                  <a:txBody>
                    <a:bodyPr/>
                    <a:lstStyle/>
                    <a:p>
                      <a:pPr marL="0" marR="0" algn="ctr">
                        <a:lnSpc>
                          <a:spcPct val="115000"/>
                        </a:lnSpc>
                        <a:spcBef>
                          <a:spcPts val="0"/>
                        </a:spcBef>
                        <a:spcAft>
                          <a:spcPts val="0"/>
                        </a:spcAft>
                      </a:pPr>
                      <a:r>
                        <a:rPr lang="en-US" sz="1600" dirty="0">
                          <a:latin typeface="Calibri"/>
                          <a:ea typeface="宋体"/>
                          <a:cs typeface="Times New Roman"/>
                        </a:rPr>
                        <a:t>Prod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solidFill>
                            <a:srgbClr val="FF0000"/>
                          </a:solidFill>
                          <a:latin typeface="Calibri"/>
                          <a:ea typeface="宋体"/>
                          <a:cs typeface="Times New Roman"/>
                        </a:rPr>
                        <a:t>1</a:t>
                      </a:r>
                      <a:r>
                        <a:rPr lang="en-US" sz="1600" dirty="0" smtClean="0">
                          <a:solidFill>
                            <a:srgbClr val="00B0F0"/>
                          </a:solidFill>
                          <a:latin typeface="Calibri"/>
                          <a:ea typeface="宋体"/>
                          <a:cs typeface="Times New Roman"/>
                        </a:rPr>
                        <a:t>0</a:t>
                      </a:r>
                      <a:r>
                        <a:rPr lang="en-US" sz="1600" dirty="0" smtClean="0">
                          <a:solidFill>
                            <a:srgbClr val="FF0000"/>
                          </a:solidFill>
                          <a:latin typeface="Calibri"/>
                          <a:ea typeface="宋体"/>
                          <a:cs typeface="Times New Roman"/>
                        </a:rPr>
                        <a:t>*</a:t>
                      </a:r>
                      <a:endParaRPr lang="en-US" sz="1600" dirty="0">
                        <a:solidFill>
                          <a:srgbClr val="FF0000"/>
                        </a:solidFill>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1</a:t>
                      </a:r>
                      <a:r>
                        <a:rPr lang="en-US" sz="1600" dirty="0">
                          <a:solidFill>
                            <a:srgbClr val="00B0F0"/>
                          </a:solidFill>
                          <a:latin typeface="Calibri"/>
                          <a:ea typeface="宋体"/>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2</a:t>
                      </a:r>
                      <a:r>
                        <a:rPr lang="en-US" sz="1600" dirty="0">
                          <a:solidFill>
                            <a:srgbClr val="00B0F0"/>
                          </a:solidFill>
                          <a:latin typeface="Calibri"/>
                          <a:ea typeface="宋体"/>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2</a:t>
                      </a:r>
                      <a:r>
                        <a:rPr lang="en-US" sz="1600" dirty="0">
                          <a:solidFill>
                            <a:srgbClr val="00B0F0"/>
                          </a:solidFill>
                          <a:latin typeface="Calibri"/>
                          <a:ea typeface="宋体"/>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3</a:t>
                      </a:r>
                      <a:r>
                        <a:rPr lang="en-US" sz="1600" dirty="0">
                          <a:solidFill>
                            <a:srgbClr val="00B0F0"/>
                          </a:solidFill>
                          <a:latin typeface="Calibri"/>
                          <a:ea typeface="宋体"/>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3</a:t>
                      </a:r>
                      <a:r>
                        <a:rPr lang="en-US" sz="1600" dirty="0">
                          <a:solidFill>
                            <a:srgbClr val="00B0F0"/>
                          </a:solidFill>
                          <a:latin typeface="Calibri"/>
                          <a:ea typeface="宋体"/>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4</a:t>
                      </a:r>
                      <a:r>
                        <a:rPr lang="en-US" sz="1600" dirty="0">
                          <a:solidFill>
                            <a:srgbClr val="00B0F0"/>
                          </a:solidFill>
                          <a:latin typeface="Calibri"/>
                          <a:ea typeface="宋体"/>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4</a:t>
                      </a:r>
                      <a:r>
                        <a:rPr lang="en-US" sz="1600" dirty="0">
                          <a:solidFill>
                            <a:srgbClr val="00B0F0"/>
                          </a:solidFill>
                          <a:latin typeface="Calibri"/>
                          <a:ea typeface="宋体"/>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5</a:t>
                      </a:r>
                      <a:r>
                        <a:rPr lang="en-US" sz="1600" dirty="0">
                          <a:solidFill>
                            <a:srgbClr val="00B0F0"/>
                          </a:solidFill>
                          <a:latin typeface="Calibri"/>
                          <a:ea typeface="宋体"/>
                          <a:cs typeface="Times New Roman"/>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rgbClr val="FF0000"/>
                          </a:solidFill>
                          <a:latin typeface="Calibri"/>
                          <a:ea typeface="宋体"/>
                          <a:cs typeface="Times New Roman"/>
                        </a:rPr>
                        <a:t>5</a:t>
                      </a:r>
                      <a:r>
                        <a:rPr lang="en-US" sz="1600" dirty="0">
                          <a:solidFill>
                            <a:srgbClr val="00B0F0"/>
                          </a:solidFill>
                          <a:latin typeface="Calibri"/>
                          <a:ea typeface="宋体"/>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latin typeface="Calibri"/>
                          <a:ea typeface="宋体"/>
                          <a:cs typeface="Times New Roman"/>
                        </a:rPr>
                        <a:t>Good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0629">
                <a:tc>
                  <a:txBody>
                    <a:bodyPr/>
                    <a:lstStyle/>
                    <a:p>
                      <a:pPr marL="0" marR="0" algn="ctr">
                        <a:lnSpc>
                          <a:spcPct val="115000"/>
                        </a:lnSpc>
                        <a:spcBef>
                          <a:spcPts val="0"/>
                        </a:spcBef>
                        <a:spcAft>
                          <a:spcPts val="0"/>
                        </a:spcAft>
                      </a:pPr>
                      <a:r>
                        <a:rPr lang="en-US" sz="1600" dirty="0">
                          <a:latin typeface="Calibri"/>
                          <a:ea typeface="宋体"/>
                          <a:cs typeface="Times New Roman"/>
                        </a:rPr>
                        <a:t>CONUS M3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dirty="0" smtClean="0">
                          <a:latin typeface="Calibri"/>
                          <a:ea typeface="宋体"/>
                          <a:cs typeface="Times New Roman"/>
                          <a:sym typeface="Wingdings"/>
                        </a:rPr>
                        <a:t></a:t>
                      </a:r>
                      <a:endParaRPr lang="en-US" sz="16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3"/>
                  </a:ext>
                </a:extLst>
              </a:tr>
              <a:tr h="130629">
                <a:tc>
                  <a:txBody>
                    <a:bodyPr/>
                    <a:lstStyle/>
                    <a:p>
                      <a:pPr marL="0" marR="0" algn="ctr">
                        <a:lnSpc>
                          <a:spcPct val="115000"/>
                        </a:lnSpc>
                        <a:spcBef>
                          <a:spcPts val="0"/>
                        </a:spcBef>
                        <a:spcAft>
                          <a:spcPts val="0"/>
                        </a:spcAft>
                      </a:pPr>
                      <a:r>
                        <a:rPr lang="en-US" sz="1600" dirty="0">
                          <a:latin typeface="Calibri"/>
                          <a:ea typeface="宋体"/>
                          <a:cs typeface="Times New Roman"/>
                        </a:rPr>
                        <a:t>CONUS M4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latin typeface="Calibri"/>
                          <a:ea typeface="宋体"/>
                          <a:cs typeface="Times New Roman"/>
                          <a:sym typeface="Wingdings"/>
                        </a:rPr>
                        <a:t></a:t>
                      </a:r>
                      <a:endParaRPr lang="en-US" sz="1600" dirty="0" smtClean="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bl>
          </a:graphicData>
        </a:graphic>
      </p:graphicFrame>
      <p:sp>
        <p:nvSpPr>
          <p:cNvPr id="14" name="TextBox 13"/>
          <p:cNvSpPr txBox="1"/>
          <p:nvPr/>
        </p:nvSpPr>
        <p:spPr>
          <a:xfrm>
            <a:off x="4313291" y="5503528"/>
            <a:ext cx="4648200" cy="307777"/>
          </a:xfrm>
          <a:prstGeom prst="rect">
            <a:avLst/>
          </a:prstGeom>
          <a:noFill/>
          <a:ln>
            <a:solidFill>
              <a:schemeClr val="bg2">
                <a:lumMod val="20000"/>
                <a:lumOff val="80000"/>
              </a:schemeClr>
            </a:solidFill>
          </a:ln>
        </p:spPr>
        <p:txBody>
          <a:bodyPr wrap="square" rtlCol="0">
            <a:spAutoFit/>
          </a:bodyPr>
          <a:lstStyle/>
          <a:p>
            <a:r>
              <a:rPr lang="en-US" i="1" dirty="0" smtClean="0">
                <a:solidFill>
                  <a:srgbClr val="FFFFFF"/>
                </a:solidFill>
              </a:rPr>
              <a:t>* </a:t>
            </a:r>
            <a:r>
              <a:rPr lang="en-US" i="1" dirty="0" err="1" smtClean="0">
                <a:solidFill>
                  <a:srgbClr val="FFFFFF"/>
                </a:solidFill>
              </a:rPr>
              <a:t>xy</a:t>
            </a:r>
            <a:r>
              <a:rPr lang="en-US" i="1" dirty="0" smtClean="0">
                <a:solidFill>
                  <a:srgbClr val="FFFFFF"/>
                </a:solidFill>
              </a:rPr>
              <a:t>:      x denotes the </a:t>
            </a:r>
            <a:r>
              <a:rPr lang="en-US" i="1" dirty="0" err="1" smtClean="0">
                <a:solidFill>
                  <a:srgbClr val="FFFFFF"/>
                </a:solidFill>
              </a:rPr>
              <a:t>xth</a:t>
            </a:r>
            <a:r>
              <a:rPr lang="en-US" i="1" dirty="0" smtClean="0">
                <a:solidFill>
                  <a:srgbClr val="FFFFFF"/>
                </a:solidFill>
              </a:rPr>
              <a:t> bit of DQF, and y is its value.</a:t>
            </a:r>
            <a:endParaRPr lang="en-US" i="1" dirty="0">
              <a:solidFill>
                <a:srgbClr val="FFFFFF"/>
              </a:solidFill>
            </a:endParaRPr>
          </a:p>
        </p:txBody>
      </p:sp>
      <p:sp>
        <p:nvSpPr>
          <p:cNvPr id="15" name="Text Placeholder 2"/>
          <p:cNvSpPr txBox="1">
            <a:spLocks/>
          </p:cNvSpPr>
          <p:nvPr/>
        </p:nvSpPr>
        <p:spPr>
          <a:xfrm>
            <a:off x="3534450" y="2857087"/>
            <a:ext cx="2916226" cy="7178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203200" indent="0">
              <a:buFont typeface="Arial"/>
              <a:buNone/>
            </a:pPr>
            <a:r>
              <a:rPr lang="en-US" sz="2400" dirty="0" smtClean="0"/>
              <a:t>Product Metadata</a:t>
            </a:r>
            <a:endParaRPr lang="en-US" sz="2400" dirty="0"/>
          </a:p>
        </p:txBody>
      </p:sp>
      <p:sp>
        <p:nvSpPr>
          <p:cNvPr id="16" name="Text Placeholder 2"/>
          <p:cNvSpPr txBox="1">
            <a:spLocks/>
          </p:cNvSpPr>
          <p:nvPr/>
        </p:nvSpPr>
        <p:spPr>
          <a:xfrm>
            <a:off x="3978117" y="781886"/>
            <a:ext cx="2032265" cy="71787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203200" indent="0">
              <a:buFont typeface="Arial"/>
              <a:buNone/>
            </a:pPr>
            <a:r>
              <a:rPr lang="en-US" sz="2400" dirty="0" smtClean="0"/>
              <a:t>Quality Flag</a:t>
            </a:r>
            <a:endParaRPr lang="en-US" sz="2400" dirty="0"/>
          </a:p>
        </p:txBody>
      </p:sp>
    </p:spTree>
    <p:extLst>
      <p:ext uri="{BB962C8B-B14F-4D97-AF65-F5344CB8AC3E}">
        <p14:creationId xmlns:p14="http://schemas.microsoft.com/office/powerpoint/2010/main" val="2833181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979173"/>
            <a:ext cx="8229600" cy="1143001"/>
          </a:xfrm>
        </p:spPr>
        <p:txBody>
          <a:bodyPr/>
          <a:lstStyle/>
          <a:p>
            <a:r>
              <a:rPr lang="en-US" dirty="0" smtClean="0"/>
              <a:t>Product Validation</a:t>
            </a:r>
            <a:endParaRPr lang="en-US" dirty="0"/>
          </a:p>
        </p:txBody>
      </p:sp>
      <p:sp>
        <p:nvSpPr>
          <p:cNvPr id="7" name="Slide Number Placeholder 6"/>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14</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18956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139770"/>
            <a:ext cx="8229600" cy="1143000"/>
          </a:xfrm>
          <a:prstGeom prst="rect">
            <a:avLst/>
          </a:prstGeom>
        </p:spPr>
        <p:txBody>
          <a:bodyPr lIns="91425" tIns="91425" rIns="91425" bIns="91425" anchor="ctr" anchorCtr="0">
            <a:noAutofit/>
          </a:bodyPr>
          <a:lstStyle/>
          <a:p>
            <a:pPr lvl="0">
              <a:spcBef>
                <a:spcPts val="0"/>
              </a:spcBef>
              <a:buNone/>
            </a:pPr>
            <a:r>
              <a:rPr lang="en-US" dirty="0"/>
              <a:t>Definitions of </a:t>
            </a:r>
            <a:r>
              <a:rPr lang="en-US" dirty="0" smtClean="0"/>
              <a:t>Metrics</a:t>
            </a:r>
            <a:br>
              <a:rPr lang="en-US" dirty="0" smtClean="0"/>
            </a:br>
            <a:r>
              <a:rPr lang="en-US" dirty="0" smtClean="0"/>
              <a:t>for Quantitative Comparisons</a:t>
            </a:r>
            <a:endParaRPr lang="en-US" dirty="0"/>
          </a:p>
        </p:txBody>
      </p:sp>
      <p:sp>
        <p:nvSpPr>
          <p:cNvPr id="133" name="Shape 133"/>
          <p:cNvSpPr txBox="1">
            <a:spLocks noGrp="1"/>
          </p:cNvSpPr>
          <p:nvPr>
            <p:ph type="body" idx="1"/>
          </p:nvPr>
        </p:nvSpPr>
        <p:spPr>
          <a:xfrm>
            <a:off x="457200" y="1465264"/>
            <a:ext cx="8229600" cy="4526100"/>
          </a:xfrm>
          <a:prstGeom prst="rect">
            <a:avLst/>
          </a:prstGeom>
        </p:spPr>
        <p:txBody>
          <a:bodyPr lIns="91425" tIns="91425" rIns="91425" bIns="91425" anchor="t" anchorCtr="0">
            <a:noAutofit/>
          </a:bodyPr>
          <a:lstStyle/>
          <a:p>
            <a:pPr marL="457200" lvl="0" indent="-228600">
              <a:spcBef>
                <a:spcPts val="0"/>
              </a:spcBef>
            </a:pPr>
            <a:r>
              <a:rPr lang="en-US" sz="2400" dirty="0">
                <a:solidFill>
                  <a:srgbClr val="00B050"/>
                </a:solidFill>
              </a:rPr>
              <a:t>Passed</a:t>
            </a:r>
            <a:r>
              <a:rPr lang="en-US" sz="2400" dirty="0" smtClean="0"/>
              <a:t>: Accuracy and Precision meet or slightly exceed requirements</a:t>
            </a:r>
            <a:r>
              <a:rPr lang="en-US" sz="2400" dirty="0"/>
              <a:t>. Potential contributors for deviations are identified.</a:t>
            </a:r>
            <a:endParaRPr lang="en-US" sz="2400" dirty="0" smtClean="0"/>
          </a:p>
          <a:p>
            <a:pPr marL="457200" lvl="0" indent="-228600" rtl="0">
              <a:spcBef>
                <a:spcPts val="0"/>
              </a:spcBef>
            </a:pPr>
            <a:endParaRPr lang="en-US" sz="2400" dirty="0" smtClean="0">
              <a:solidFill>
                <a:srgbClr val="FFFF00"/>
              </a:solidFill>
            </a:endParaRPr>
          </a:p>
          <a:p>
            <a:pPr marL="457200" lvl="0" indent="-228600">
              <a:spcBef>
                <a:spcPts val="0"/>
              </a:spcBef>
            </a:pPr>
            <a:r>
              <a:rPr lang="en-US" sz="2400" dirty="0" smtClean="0">
                <a:solidFill>
                  <a:srgbClr val="FFFF00"/>
                </a:solidFill>
              </a:rPr>
              <a:t>Partial-Passed</a:t>
            </a:r>
            <a:r>
              <a:rPr lang="en-US" sz="2400" dirty="0" smtClean="0"/>
              <a:t>: </a:t>
            </a:r>
            <a:r>
              <a:rPr lang="en-US" sz="2400" dirty="0"/>
              <a:t>Accuracy/Precision deviates significantly from requirements, but potential contributors for deviations are identified</a:t>
            </a:r>
            <a:r>
              <a:rPr lang="en-US" sz="2400" dirty="0" smtClean="0"/>
              <a:t>.</a:t>
            </a:r>
          </a:p>
          <a:p>
            <a:pPr marL="457200" lvl="0" indent="-228600">
              <a:spcBef>
                <a:spcPts val="0"/>
              </a:spcBef>
            </a:pPr>
            <a:endParaRPr lang="en-US" sz="2400" dirty="0" smtClean="0">
              <a:solidFill>
                <a:srgbClr val="FF0000"/>
              </a:solidFill>
            </a:endParaRPr>
          </a:p>
          <a:p>
            <a:pPr marL="457200" lvl="0" indent="-228600">
              <a:spcBef>
                <a:spcPts val="0"/>
              </a:spcBef>
            </a:pPr>
            <a:r>
              <a:rPr lang="en-US" sz="2400" dirty="0" smtClean="0">
                <a:solidFill>
                  <a:srgbClr val="FF0000"/>
                </a:solidFill>
              </a:rPr>
              <a:t>Failed</a:t>
            </a:r>
            <a:r>
              <a:rPr lang="en-US" sz="2400" dirty="0" smtClean="0"/>
              <a:t>: Accuracy/Precision deviates significantly from requirements and source of poor performance is unknown, or source known and correction requires new algorithm.</a:t>
            </a:r>
          </a:p>
        </p:txBody>
      </p:sp>
      <p:sp>
        <p:nvSpPr>
          <p:cNvPr id="5" name="Slide Number Placeholder 4"/>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15</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621946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1298" name="Rectangle 2"/>
          <p:cNvSpPr>
            <a:spLocks noGrp="1" noChangeArrowheads="1"/>
          </p:cNvSpPr>
          <p:nvPr>
            <p:ph type="title"/>
          </p:nvPr>
        </p:nvSpPr>
        <p:spPr>
          <a:xfrm>
            <a:off x="457200" y="22543"/>
            <a:ext cx="8229600" cy="1143000"/>
          </a:xfrm>
        </p:spPr>
        <p:txBody>
          <a:bodyPr/>
          <a:lstStyle/>
          <a:p>
            <a:r>
              <a:rPr lang="en-US" sz="3200" dirty="0" smtClean="0"/>
              <a:t>In-situ ground observation data</a:t>
            </a:r>
            <a:endParaRPr lang="en-US" sz="3200" dirty="0"/>
          </a:p>
        </p:txBody>
      </p:sp>
      <p:sp>
        <p:nvSpPr>
          <p:cNvPr id="11" name="Slide Number Placeholder 3"/>
          <p:cNvSpPr>
            <a:spLocks noGrp="1"/>
          </p:cNvSpPr>
          <p:nvPr>
            <p:ph type="sldNum" idx="12"/>
          </p:nvPr>
        </p:nvSpPr>
        <p:spPr/>
        <p:txBody>
          <a:bodyPr/>
          <a:lstStyle/>
          <a:p>
            <a:pPr>
              <a:defRPr/>
            </a:pPr>
            <a:fld id="{3A29C2E0-3165-4824-9584-CD5CBDA0AA37}" type="slidenum">
              <a:rPr lang="en-US"/>
              <a:pPr>
                <a:defRPr/>
              </a:pPr>
              <a:t>16</a:t>
            </a:fld>
            <a:endParaRPr lang="en-US"/>
          </a:p>
        </p:txBody>
      </p:sp>
      <p:pic>
        <p:nvPicPr>
          <p:cNvPr id="2050" name="Picture 2" descr="US map showing SURFRAD site lo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089" y="1529054"/>
            <a:ext cx="4909325" cy="31552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a:blip r:embed="rId4"/>
          <a:srcRect/>
          <a:stretch>
            <a:fillRect/>
          </a:stretch>
        </p:blipFill>
        <p:spPr bwMode="auto">
          <a:xfrm>
            <a:off x="4037014" y="4445224"/>
            <a:ext cx="2480748" cy="1928943"/>
          </a:xfrm>
          <a:prstGeom prst="rect">
            <a:avLst/>
          </a:prstGeom>
          <a:noFill/>
          <a:ln w="9525">
            <a:noFill/>
            <a:miter lim="800000"/>
            <a:headEnd/>
            <a:tailEnd/>
          </a:ln>
        </p:spPr>
      </p:pic>
      <p:pic>
        <p:nvPicPr>
          <p:cNvPr id="21" name="Picture 20"/>
          <p:cNvPicPr>
            <a:picLocks noChangeAspect="1" noChangeArrowheads="1"/>
          </p:cNvPicPr>
          <p:nvPr/>
        </p:nvPicPr>
        <p:blipFill>
          <a:blip r:embed="rId5"/>
          <a:srcRect/>
          <a:stretch>
            <a:fillRect/>
          </a:stretch>
        </p:blipFill>
        <p:spPr bwMode="auto">
          <a:xfrm>
            <a:off x="6461756" y="4445224"/>
            <a:ext cx="2484583" cy="1927161"/>
          </a:xfrm>
          <a:prstGeom prst="rect">
            <a:avLst/>
          </a:prstGeom>
          <a:noFill/>
          <a:ln w="9525">
            <a:noFill/>
            <a:miter lim="800000"/>
            <a:headEnd/>
            <a:tailEnd/>
          </a:ln>
        </p:spPr>
      </p:pic>
      <p:sp>
        <p:nvSpPr>
          <p:cNvPr id="22" name="TextBox 9"/>
          <p:cNvSpPr txBox="1">
            <a:spLocks noChangeArrowheads="1"/>
          </p:cNvSpPr>
          <p:nvPr/>
        </p:nvSpPr>
        <p:spPr bwMode="auto">
          <a:xfrm>
            <a:off x="5963321" y="1208496"/>
            <a:ext cx="1878012" cy="369888"/>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a:solidFill>
                  <a:srgbClr val="FFFF00"/>
                </a:solidFill>
              </a:rPr>
              <a:t>SURFRAD Sites</a:t>
            </a:r>
          </a:p>
        </p:txBody>
      </p:sp>
      <mc:AlternateContent xmlns:mc="http://schemas.openxmlformats.org/markup-compatibility/2006" xmlns:a14="http://schemas.microsoft.com/office/drawing/2010/main">
        <mc:Choice Requires="a14">
          <p:sp>
            <p:nvSpPr>
              <p:cNvPr id="23" name="Rectangle 22"/>
              <p:cNvSpPr>
                <a:spLocks noGrp="1" noChangeArrowheads="1"/>
              </p:cNvSpPr>
              <p:nvPr/>
            </p:nvSpPr>
            <p:spPr bwMode="auto">
              <a:xfrm>
                <a:off x="132866" y="1525608"/>
                <a:ext cx="3783352" cy="483074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pitchFamily="48"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a:lstStyle>
              <a:p>
                <a:pPr marL="238125" lvl="1" indent="-238125" defTabSz="517525"/>
                <a:r>
                  <a:rPr lang="en-US" sz="1800" dirty="0" smtClean="0">
                    <a:solidFill>
                      <a:srgbClr val="FFFFFF"/>
                    </a:solidFill>
                  </a:rPr>
                  <a:t>Surface Radiation Budget Network (SURFRAD) – 7 operational sites in CONUS</a:t>
                </a:r>
              </a:p>
              <a:p>
                <a:pPr marL="461963" lvl="2" indent="-238125" defTabSz="517525"/>
                <a:r>
                  <a:rPr lang="en-US" sz="1800" dirty="0" smtClean="0"/>
                  <a:t>Radiometer measuring broadband radiation every minute </a:t>
                </a:r>
              </a:p>
              <a:p>
                <a:pPr marL="461963" lvl="2" indent="-238125" defTabSz="517525"/>
                <a:r>
                  <a:rPr lang="en-US" sz="1800" dirty="0" smtClean="0"/>
                  <a:t>Available within a day or two of observation</a:t>
                </a:r>
              </a:p>
              <a:p>
                <a:pPr marL="461963" lvl="2" indent="-238125" defTabSz="517525"/>
                <a:r>
                  <a:rPr lang="en-US" sz="1800" dirty="0" smtClean="0"/>
                  <a:t>Instrument calibrated annually and well maintained</a:t>
                </a:r>
              </a:p>
              <a:p>
                <a:pPr marL="461963" lvl="2" indent="-238125" defTabSz="517525"/>
                <a14:m>
                  <m:oMath xmlns:m="http://schemas.openxmlformats.org/officeDocument/2006/math">
                    <m:r>
                      <a:rPr lang="en-US" b="0" i="1" smtClean="0">
                        <a:latin typeface="Cambria Math" panose="02040503050406030204" pitchFamily="18" charset="0"/>
                      </a:rPr>
                      <m:t>𝐿𝑆𝑇</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𝜀</m:t>
                            </m:r>
                          </m:e>
                        </m:d>
                        <m:r>
                          <a:rPr lang="en-US" b="0" i="1" smtClean="0">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num>
                      <m:den>
                        <m:r>
                          <a:rPr lang="en-US" i="1" smtClean="0">
                            <a:latin typeface="Cambria Math" panose="02040503050406030204" pitchFamily="18" charset="0"/>
                            <a:ea typeface="Cambria Math" panose="02040503050406030204" pitchFamily="18" charset="0"/>
                          </a:rPr>
                          <m:t>𝜀𝜎</m:t>
                        </m:r>
                      </m:den>
                    </m:f>
                  </m:oMath>
                </a14:m>
                <a:endParaRPr lang="en-US" dirty="0" smtClean="0"/>
              </a:p>
              <a:p>
                <a:pPr marL="238125" lvl="1" indent="-238125" defTabSz="517525"/>
                <a:endParaRPr lang="en-US" sz="1800" b="1" dirty="0" smtClean="0">
                  <a:solidFill>
                    <a:srgbClr val="FF0000"/>
                  </a:solidFill>
                </a:endParaRPr>
              </a:p>
              <a:p>
                <a:pPr marL="238125" lvl="1" indent="-238125" defTabSz="517525"/>
                <a:r>
                  <a:rPr lang="en-US" sz="1800" b="1" dirty="0" smtClean="0">
                    <a:solidFill>
                      <a:srgbClr val="FF0000"/>
                    </a:solidFill>
                  </a:rPr>
                  <a:t>We need data outside US, in Central and South America</a:t>
                </a:r>
              </a:p>
            </p:txBody>
          </p:sp>
        </mc:Choice>
        <mc:Fallback xmlns="">
          <p:sp>
            <p:nvSpPr>
              <p:cNvPr id="23" name="Rectangle 22"/>
              <p:cNvSpPr>
                <a:spLocks noGrp="1" noRot="1" noChangeAspect="1" noMove="1" noResize="1" noEditPoints="1" noAdjustHandles="1" noChangeArrowheads="1" noChangeShapeType="1" noTextEdit="1"/>
              </p:cNvSpPr>
              <p:nvPr/>
            </p:nvSpPr>
            <p:spPr bwMode="auto">
              <a:xfrm>
                <a:off x="132866" y="1525608"/>
                <a:ext cx="3783352" cy="4830745"/>
              </a:xfrm>
              <a:prstGeom prst="rect">
                <a:avLst/>
              </a:prstGeom>
              <a:blipFill rotWithShape="0">
                <a:blip r:embed="rId6"/>
                <a:stretch>
                  <a:fillRect l="-1452" t="-631"/>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3649100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139770"/>
            <a:ext cx="8229600" cy="1143000"/>
          </a:xfrm>
          <a:prstGeom prst="rect">
            <a:avLst/>
          </a:prstGeom>
        </p:spPr>
        <p:txBody>
          <a:bodyPr lIns="91425" tIns="91425" rIns="91425" bIns="91425" anchor="ctr" anchorCtr="0">
            <a:noAutofit/>
          </a:bodyPr>
          <a:lstStyle/>
          <a:p>
            <a:pPr lvl="0"/>
            <a:r>
              <a:rPr lang="en-US" dirty="0" smtClean="0"/>
              <a:t>Incorrect Units used in LST TPW Ingest</a:t>
            </a:r>
            <a:endParaRPr lang="en-US" dirty="0"/>
          </a:p>
        </p:txBody>
      </p:sp>
      <p:sp>
        <p:nvSpPr>
          <p:cNvPr id="133" name="Shape 133"/>
          <p:cNvSpPr txBox="1">
            <a:spLocks noGrp="1"/>
          </p:cNvSpPr>
          <p:nvPr>
            <p:ph type="body" idx="1"/>
          </p:nvPr>
        </p:nvSpPr>
        <p:spPr>
          <a:xfrm>
            <a:off x="150829" y="1191886"/>
            <a:ext cx="8823489" cy="5529591"/>
          </a:xfrm>
          <a:prstGeom prst="rect">
            <a:avLst/>
          </a:prstGeom>
        </p:spPr>
        <p:txBody>
          <a:bodyPr lIns="91425" tIns="91425" rIns="91425" bIns="91425" anchor="t" anchorCtr="0">
            <a:noAutofit/>
          </a:bodyPr>
          <a:lstStyle/>
          <a:p>
            <a:pPr marL="457200" indent="-228600">
              <a:spcBef>
                <a:spcPts val="0"/>
              </a:spcBef>
            </a:pPr>
            <a:r>
              <a:rPr lang="en-US" sz="2400" dirty="0" smtClean="0">
                <a:solidFill>
                  <a:schemeClr val="bg1"/>
                </a:solidFill>
              </a:rPr>
              <a:t>ADR 547: </a:t>
            </a:r>
          </a:p>
          <a:p>
            <a:pPr marL="857250" lvl="1" indent="-228600">
              <a:spcBef>
                <a:spcPts val="0"/>
              </a:spcBef>
            </a:pPr>
            <a:r>
              <a:rPr lang="en-US" sz="2000" dirty="0" smtClean="0">
                <a:solidFill>
                  <a:schemeClr val="bg1"/>
                </a:solidFill>
              </a:rPr>
              <a:t>to address the incorrect units used in LST TPW ingest. </a:t>
            </a:r>
          </a:p>
          <a:p>
            <a:pPr marL="857250" lvl="1" indent="-228600">
              <a:spcBef>
                <a:spcPts val="0"/>
              </a:spcBef>
            </a:pPr>
            <a:r>
              <a:rPr lang="en-US" sz="2000" dirty="0" smtClean="0">
                <a:solidFill>
                  <a:schemeClr val="bg1"/>
                </a:solidFill>
              </a:rPr>
              <a:t>Verified from both DE and OE</a:t>
            </a:r>
            <a:endParaRPr lang="en-US" sz="2000" dirty="0" smtClean="0">
              <a:solidFill>
                <a:schemeClr val="bg1"/>
              </a:solidFill>
            </a:endParaRPr>
          </a:p>
          <a:p>
            <a:pPr marL="857250" lvl="1" indent="-228600">
              <a:spcBef>
                <a:spcPts val="0"/>
              </a:spcBef>
            </a:pPr>
            <a:r>
              <a:rPr lang="en-US" sz="2000" dirty="0" smtClean="0">
                <a:solidFill>
                  <a:schemeClr val="bg1"/>
                </a:solidFill>
              </a:rPr>
              <a:t>Installed Jan. 2018</a:t>
            </a:r>
          </a:p>
          <a:p>
            <a:pPr marL="457200" indent="-228600">
              <a:spcBef>
                <a:spcPts val="0"/>
              </a:spcBef>
            </a:pPr>
            <a:r>
              <a:rPr lang="en-US" sz="2400" dirty="0" smtClean="0">
                <a:solidFill>
                  <a:schemeClr val="bg1"/>
                </a:solidFill>
              </a:rPr>
              <a:t>ADR 358 (PR 07.00.02): </a:t>
            </a:r>
          </a:p>
          <a:p>
            <a:pPr marL="857250" lvl="1" indent="-228600">
              <a:spcBef>
                <a:spcPts val="0"/>
              </a:spcBef>
            </a:pPr>
            <a:r>
              <a:rPr lang="en-US" sz="2000" dirty="0" smtClean="0">
                <a:solidFill>
                  <a:schemeClr val="bg1"/>
                </a:solidFill>
              </a:rPr>
              <a:t>to address “Backup inputs not utilized when primary is missing”</a:t>
            </a:r>
          </a:p>
          <a:p>
            <a:pPr marL="857250" lvl="1" indent="-228600">
              <a:spcBef>
                <a:spcPts val="0"/>
              </a:spcBef>
            </a:pPr>
            <a:r>
              <a:rPr lang="en-US" sz="2000" dirty="0" smtClean="0">
                <a:solidFill>
                  <a:schemeClr val="bg1"/>
                </a:solidFill>
              </a:rPr>
              <a:t>Significant </a:t>
            </a:r>
            <a:r>
              <a:rPr lang="en-US" sz="2000" dirty="0">
                <a:solidFill>
                  <a:schemeClr val="bg1"/>
                </a:solidFill>
              </a:rPr>
              <a:t>difference was found </a:t>
            </a:r>
            <a:r>
              <a:rPr lang="en-US" sz="2000" dirty="0" smtClean="0">
                <a:solidFill>
                  <a:schemeClr val="bg1"/>
                </a:solidFill>
              </a:rPr>
              <a:t>during </a:t>
            </a:r>
            <a:r>
              <a:rPr lang="en-US" sz="2000" dirty="0">
                <a:solidFill>
                  <a:schemeClr val="bg1"/>
                </a:solidFill>
              </a:rPr>
              <a:t>the inspection of ADR </a:t>
            </a:r>
            <a:r>
              <a:rPr lang="en-US" sz="2000" dirty="0" smtClean="0">
                <a:solidFill>
                  <a:schemeClr val="bg1"/>
                </a:solidFill>
              </a:rPr>
              <a:t>358 included in PR 07.00.02.</a:t>
            </a:r>
          </a:p>
          <a:p>
            <a:pPr marL="857250" lvl="1" indent="-228600">
              <a:spcBef>
                <a:spcPts val="0"/>
              </a:spcBef>
            </a:pPr>
            <a:r>
              <a:rPr lang="en-US" sz="2000" dirty="0">
                <a:solidFill>
                  <a:schemeClr val="bg1"/>
                </a:solidFill>
              </a:rPr>
              <a:t>The ADR was installed on Oct. 15, 2018 regardless.</a:t>
            </a:r>
          </a:p>
          <a:p>
            <a:pPr marL="457200" indent="-228600">
              <a:spcBef>
                <a:spcPts val="0"/>
              </a:spcBef>
            </a:pPr>
            <a:r>
              <a:rPr lang="en-US" sz="2400" dirty="0" smtClean="0">
                <a:solidFill>
                  <a:schemeClr val="bg1"/>
                </a:solidFill>
              </a:rPr>
              <a:t>ADR 970:</a:t>
            </a:r>
          </a:p>
          <a:p>
            <a:pPr marL="857250" lvl="1" indent="-228600">
              <a:spcBef>
                <a:spcPts val="0"/>
              </a:spcBef>
            </a:pPr>
            <a:r>
              <a:rPr lang="en-US" sz="2000" dirty="0" smtClean="0">
                <a:solidFill>
                  <a:schemeClr val="bg1"/>
                </a:solidFill>
              </a:rPr>
              <a:t>Further </a:t>
            </a:r>
            <a:r>
              <a:rPr lang="en-US" sz="2000" dirty="0">
                <a:solidFill>
                  <a:schemeClr val="bg1"/>
                </a:solidFill>
              </a:rPr>
              <a:t>analysis suggested that TPW unit in LST retrieval is likely incorrect.</a:t>
            </a:r>
          </a:p>
          <a:p>
            <a:pPr marL="857250" lvl="1" indent="-228600">
              <a:spcBef>
                <a:spcPts val="0"/>
              </a:spcBef>
            </a:pPr>
            <a:r>
              <a:rPr lang="en-US" sz="2000" dirty="0" smtClean="0">
                <a:solidFill>
                  <a:schemeClr val="bg1"/>
                </a:solidFill>
              </a:rPr>
              <a:t>LST retrieval was stratified by different TPW levels.</a:t>
            </a:r>
          </a:p>
          <a:p>
            <a:pPr marL="857250" lvl="1" indent="-228600">
              <a:spcBef>
                <a:spcPts val="0"/>
              </a:spcBef>
            </a:pPr>
            <a:r>
              <a:rPr lang="en-US" sz="2000" dirty="0" smtClean="0">
                <a:solidFill>
                  <a:schemeClr val="bg1"/>
                </a:solidFill>
              </a:rPr>
              <a:t>The unit of TPW used in LST retrieval shall be cm based on ATBD and ADD</a:t>
            </a:r>
          </a:p>
          <a:p>
            <a:pPr marL="857250" lvl="1" indent="-228600">
              <a:spcBef>
                <a:spcPts val="0"/>
              </a:spcBef>
            </a:pPr>
            <a:r>
              <a:rPr lang="en-US" sz="2000" dirty="0" smtClean="0">
                <a:solidFill>
                  <a:schemeClr val="bg1"/>
                </a:solidFill>
              </a:rPr>
              <a:t>The TPW used for LST retrieval in Ground System is likely in mm, so that incorrect coefficient might be used.</a:t>
            </a:r>
          </a:p>
          <a:p>
            <a:pPr marL="857250" lvl="1" indent="-228600">
              <a:spcBef>
                <a:spcPts val="0"/>
              </a:spcBef>
            </a:pPr>
            <a:r>
              <a:rPr lang="en-US" sz="2000" dirty="0" smtClean="0">
                <a:solidFill>
                  <a:schemeClr val="bg1"/>
                </a:solidFill>
              </a:rPr>
              <a:t>Degradation </a:t>
            </a:r>
            <a:r>
              <a:rPr lang="en-US" sz="2000" dirty="0" smtClean="0">
                <a:solidFill>
                  <a:schemeClr val="bg1"/>
                </a:solidFill>
              </a:rPr>
              <a:t>of the product</a:t>
            </a:r>
            <a:r>
              <a:rPr lang="en-US" sz="2000" dirty="0" smtClean="0">
                <a:solidFill>
                  <a:schemeClr val="bg1"/>
                </a:solidFill>
              </a:rPr>
              <a:t>.</a:t>
            </a:r>
          </a:p>
          <a:p>
            <a:pPr marL="857250" lvl="1" indent="-228600">
              <a:spcBef>
                <a:spcPts val="0"/>
              </a:spcBef>
            </a:pPr>
            <a:r>
              <a:rPr lang="en-US" sz="2000" dirty="0" smtClean="0">
                <a:solidFill>
                  <a:srgbClr val="FF0000"/>
                </a:solidFill>
              </a:rPr>
              <a:t>ADR 358 not based on ADR 547?</a:t>
            </a:r>
            <a:endParaRPr lang="en-US" sz="2000" dirty="0" smtClean="0">
              <a:solidFill>
                <a:srgbClr val="FF0000"/>
              </a:solidFill>
            </a:endParaRPr>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17</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959582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TPW Issue in LST Retrieval</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18</a:t>
            </a:fld>
            <a:endParaRPr lang="en-US" sz="1200" b="0" i="0" u="none" strike="noStrike" cap="none">
              <a:solidFill>
                <a:schemeClr val="lt1"/>
              </a:solidFill>
              <a:latin typeface="Calibri"/>
              <a:ea typeface="Calibri"/>
              <a:cs typeface="Calibri"/>
              <a:sym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662352"/>
            <a:ext cx="3810000" cy="2857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681402"/>
            <a:ext cx="3810000" cy="2857500"/>
          </a:xfrm>
          <a:prstGeom prst="rect">
            <a:avLst/>
          </a:prstGeom>
        </p:spPr>
      </p:pic>
      <p:sp>
        <p:nvSpPr>
          <p:cNvPr id="8" name="Shape 133"/>
          <p:cNvSpPr txBox="1">
            <a:spLocks noGrp="1"/>
          </p:cNvSpPr>
          <p:nvPr>
            <p:ph type="body" idx="1"/>
          </p:nvPr>
        </p:nvSpPr>
        <p:spPr>
          <a:xfrm>
            <a:off x="457200" y="982662"/>
            <a:ext cx="8229600" cy="2584439"/>
          </a:xfrm>
          <a:prstGeom prst="rect">
            <a:avLst/>
          </a:prstGeom>
        </p:spPr>
        <p:txBody>
          <a:bodyPr lIns="91425" tIns="91425" rIns="91425" bIns="91425" anchor="t" anchorCtr="0">
            <a:noAutofit/>
          </a:bodyPr>
          <a:lstStyle/>
          <a:p>
            <a:pPr marL="457200" indent="-228600">
              <a:spcBef>
                <a:spcPts val="0"/>
              </a:spcBef>
            </a:pPr>
            <a:r>
              <a:rPr lang="en-US" sz="2400" dirty="0" smtClean="0">
                <a:solidFill>
                  <a:schemeClr val="bg1"/>
                </a:solidFill>
              </a:rPr>
              <a:t>Analysis was done at two relatively dry SURFRAD sites.</a:t>
            </a:r>
          </a:p>
          <a:p>
            <a:pPr marL="457200" indent="-228600">
              <a:spcBef>
                <a:spcPts val="0"/>
              </a:spcBef>
            </a:pPr>
            <a:r>
              <a:rPr lang="en-US" sz="2400" dirty="0" smtClean="0">
                <a:solidFill>
                  <a:schemeClr val="bg1"/>
                </a:solidFill>
              </a:rPr>
              <a:t>Time series starts from 10/26/2018 till recent (dry season)</a:t>
            </a:r>
          </a:p>
          <a:p>
            <a:pPr marL="457200" indent="-228600">
              <a:spcBef>
                <a:spcPts val="0"/>
              </a:spcBef>
            </a:pPr>
            <a:r>
              <a:rPr lang="en-US" sz="2400" dirty="0" smtClean="0">
                <a:solidFill>
                  <a:schemeClr val="bg1"/>
                </a:solidFill>
              </a:rPr>
              <a:t>Upper panels show the dry/wet conditions (separated by 2cm) used in Ground System, by reversing the retrieval.</a:t>
            </a:r>
          </a:p>
          <a:p>
            <a:pPr marL="457200" indent="-228600">
              <a:spcBef>
                <a:spcPts val="0"/>
              </a:spcBef>
            </a:pPr>
            <a:r>
              <a:rPr lang="en-US" sz="2400" dirty="0" smtClean="0">
                <a:solidFill>
                  <a:schemeClr val="bg1"/>
                </a:solidFill>
              </a:rPr>
              <a:t>Lower panels show the dry/wet conditions suggested by matched ABI TPW.</a:t>
            </a:r>
          </a:p>
          <a:p>
            <a:pPr marL="457200" indent="-228600">
              <a:spcBef>
                <a:spcPts val="0"/>
              </a:spcBef>
            </a:pPr>
            <a:r>
              <a:rPr lang="en-US" sz="2400" dirty="0" smtClean="0">
                <a:solidFill>
                  <a:schemeClr val="bg1"/>
                </a:solidFill>
              </a:rPr>
              <a:t>The two are significantly inconsistent</a:t>
            </a:r>
            <a:endParaRPr lang="en-US" sz="2400" dirty="0">
              <a:solidFill>
                <a:schemeClr val="bg1"/>
              </a:solidFill>
            </a:endParaRPr>
          </a:p>
        </p:txBody>
      </p:sp>
    </p:spTree>
    <p:extLst>
      <p:ext uri="{BB962C8B-B14F-4D97-AF65-F5344CB8AC3E}">
        <p14:creationId xmlns:p14="http://schemas.microsoft.com/office/powerpoint/2010/main" val="1201180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10524"/>
            <a:ext cx="8229600" cy="604813"/>
          </a:xfrm>
        </p:spPr>
        <p:txBody>
          <a:bodyPr/>
          <a:lstStyle/>
          <a:p>
            <a:r>
              <a:rPr lang="en-US" dirty="0" smtClean="0"/>
              <a:t>TPW Issue in LST Retrieval</a:t>
            </a:r>
            <a:endParaRPr lang="en-US" dirty="0"/>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19</a:t>
            </a:fld>
            <a:endParaRPr lang="en-US" sz="1200" b="0" i="0" u="none" strike="noStrike" cap="none">
              <a:solidFill>
                <a:schemeClr val="lt1"/>
              </a:solidFill>
              <a:latin typeface="Calibri"/>
              <a:ea typeface="Calibri"/>
              <a:cs typeface="Calibri"/>
              <a:sym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88" y="558776"/>
            <a:ext cx="2571750" cy="31432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88" y="3705323"/>
            <a:ext cx="2571750" cy="31432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9390" y="3711453"/>
            <a:ext cx="2571750" cy="314325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5189" y="3705323"/>
            <a:ext cx="2571750" cy="3143250"/>
          </a:xfrm>
          <a:prstGeom prst="rect">
            <a:avLst/>
          </a:prstGeom>
        </p:spPr>
      </p:pic>
      <p:sp>
        <p:nvSpPr>
          <p:cNvPr id="12" name="Shape 133"/>
          <p:cNvSpPr txBox="1">
            <a:spLocks noGrp="1"/>
          </p:cNvSpPr>
          <p:nvPr>
            <p:ph type="body" idx="1"/>
          </p:nvPr>
        </p:nvSpPr>
        <p:spPr>
          <a:xfrm>
            <a:off x="3080465" y="747551"/>
            <a:ext cx="5987335" cy="2843375"/>
          </a:xfrm>
          <a:prstGeom prst="rect">
            <a:avLst/>
          </a:prstGeom>
        </p:spPr>
        <p:txBody>
          <a:bodyPr lIns="91425" tIns="91425" rIns="91425" bIns="91425" anchor="t" anchorCtr="0">
            <a:noAutofit/>
          </a:bodyPr>
          <a:lstStyle/>
          <a:p>
            <a:pPr marL="457200" indent="-228600">
              <a:spcBef>
                <a:spcPts val="0"/>
              </a:spcBef>
            </a:pPr>
            <a:r>
              <a:rPr lang="en-US" sz="1800" dirty="0"/>
              <a:t>Top </a:t>
            </a:r>
            <a:r>
              <a:rPr lang="en-US" sz="1800" dirty="0" smtClean="0"/>
              <a:t>: </a:t>
            </a:r>
            <a:r>
              <a:rPr lang="en-US" sz="1800" dirty="0"/>
              <a:t>TPW in cm. It suggested that the scene is very dry with only 2.43% wet pixels (&gt;2cm). ( The maximum is 3.92 cm</a:t>
            </a:r>
            <a:r>
              <a:rPr lang="en-US" sz="1800" dirty="0" smtClean="0"/>
              <a:t>)</a:t>
            </a:r>
          </a:p>
          <a:p>
            <a:pPr marL="457200" indent="-228600">
              <a:spcBef>
                <a:spcPts val="0"/>
              </a:spcBef>
            </a:pPr>
            <a:r>
              <a:rPr lang="en-US" sz="1800" dirty="0"/>
              <a:t>Bottom left: Dry/wet condition based on TPW in correct unit (cm), significantly different from that used in GS.</a:t>
            </a:r>
            <a:endParaRPr lang="en-US" sz="1800" dirty="0">
              <a:solidFill>
                <a:schemeClr val="bg1"/>
              </a:solidFill>
            </a:endParaRPr>
          </a:p>
          <a:p>
            <a:pPr marL="457200" indent="-228600">
              <a:spcBef>
                <a:spcPts val="0"/>
              </a:spcBef>
            </a:pPr>
            <a:r>
              <a:rPr lang="en-US" sz="1800" dirty="0" smtClean="0"/>
              <a:t>Bottom middle: </a:t>
            </a:r>
            <a:r>
              <a:rPr lang="en-US" sz="1800" dirty="0"/>
              <a:t>Dry/wet condition based on TPW in incorrect unit (mm)</a:t>
            </a:r>
          </a:p>
          <a:p>
            <a:pPr marL="457200" indent="-228600">
              <a:spcBef>
                <a:spcPts val="0"/>
              </a:spcBef>
            </a:pPr>
            <a:r>
              <a:rPr lang="en-US" sz="1800" dirty="0" smtClean="0"/>
              <a:t>Bottom </a:t>
            </a:r>
            <a:r>
              <a:rPr lang="en-US" sz="1800" dirty="0"/>
              <a:t>right: Dry/wet condition from LST IP PQI, which is consistent with top middle. This suggests the unit used in GS LST retrieval is in </a:t>
            </a:r>
            <a:r>
              <a:rPr lang="en-US" sz="1800" dirty="0" smtClean="0"/>
              <a:t>mm</a:t>
            </a:r>
          </a:p>
        </p:txBody>
      </p:sp>
    </p:spTree>
    <p:extLst>
      <p:ext uri="{BB962C8B-B14F-4D97-AF65-F5344CB8AC3E}">
        <p14:creationId xmlns:p14="http://schemas.microsoft.com/office/powerpoint/2010/main" val="4096686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457200" y="1465262"/>
            <a:ext cx="8229600" cy="5011738"/>
          </a:xfrm>
        </p:spPr>
        <p:txBody>
          <a:bodyPr>
            <a:normAutofit/>
          </a:bodyPr>
          <a:lstStyle/>
          <a:p>
            <a:pPr marL="461963" indent="-461963"/>
            <a:r>
              <a:rPr lang="en-US" dirty="0" smtClean="0"/>
              <a:t>Product Overview</a:t>
            </a:r>
          </a:p>
          <a:p>
            <a:pPr marL="461963" indent="-461963"/>
            <a:r>
              <a:rPr lang="en-US" dirty="0" smtClean="0"/>
              <a:t>Product Quality Evaluation</a:t>
            </a:r>
          </a:p>
          <a:p>
            <a:pPr marL="461963" indent="-461963"/>
            <a:r>
              <a:rPr lang="en-US" dirty="0" smtClean="0"/>
              <a:t>Provisional Maturity Assessment</a:t>
            </a:r>
          </a:p>
          <a:p>
            <a:pPr marL="461963" indent="-461963"/>
            <a:r>
              <a:rPr lang="en-US" dirty="0" smtClean="0"/>
              <a:t>Path to Delta Maturity</a:t>
            </a:r>
          </a:p>
          <a:p>
            <a:pPr marL="461963" indent="-461963"/>
            <a:r>
              <a:rPr lang="en-US" dirty="0" smtClean="0"/>
              <a:t>Summary and Recommendations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2</a:t>
            </a:fld>
            <a:endParaRPr lang="en-US" altLang="en-US" dirty="0">
              <a:solidFill>
                <a:prstClr val="white"/>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Algorithm</a:t>
            </a:r>
            <a:endParaRPr lang="en-US" dirty="0"/>
          </a:p>
        </p:txBody>
      </p:sp>
      <p:sp>
        <p:nvSpPr>
          <p:cNvPr id="4" name="Text Placeholder 3"/>
          <p:cNvSpPr>
            <a:spLocks noGrp="1"/>
          </p:cNvSpPr>
          <p:nvPr>
            <p:ph type="body" idx="2"/>
          </p:nvPr>
        </p:nvSpPr>
        <p:spPr>
          <a:xfrm>
            <a:off x="457200" y="1463608"/>
            <a:ext cx="8038730" cy="5168546"/>
          </a:xfrm>
        </p:spPr>
        <p:txBody>
          <a:bodyPr/>
          <a:lstStyle/>
          <a:p>
            <a:pPr marL="804863" indent="-328613"/>
            <a:r>
              <a:rPr lang="en-US" dirty="0" smtClean="0"/>
              <a:t>The enterprise LST retrieval algorithm was used as a reference algorithm to compare with the baseline LST</a:t>
            </a:r>
          </a:p>
          <a:p>
            <a:pPr marL="804863" indent="-328613"/>
            <a:endParaRPr lang="en-US" dirty="0"/>
          </a:p>
          <a:p>
            <a:pPr marL="804863" indent="-328613"/>
            <a:r>
              <a:rPr lang="en-US" dirty="0" smtClean="0"/>
              <a:t>Selected among 22 different algorithms</a:t>
            </a:r>
          </a:p>
          <a:p>
            <a:pPr marL="804863" indent="-328613"/>
            <a:r>
              <a:rPr lang="en-US" dirty="0" smtClean="0"/>
              <a:t>Target implementation schedule: 6/5/2020.</a:t>
            </a:r>
          </a:p>
          <a:p>
            <a:pPr marL="804863" indent="-328613"/>
            <a:r>
              <a:rPr lang="en-US" dirty="0" smtClean="0"/>
              <a:t>Different from the baseline algorithm</a:t>
            </a:r>
          </a:p>
          <a:p>
            <a:pPr marL="1090613" lvl="1" indent="-328613"/>
            <a:r>
              <a:rPr lang="en-US" dirty="0" smtClean="0"/>
              <a:t>Emissivity difference term is used</a:t>
            </a:r>
          </a:p>
          <a:p>
            <a:pPr marL="1090613" lvl="1" indent="-328613"/>
            <a:r>
              <a:rPr lang="en-US" dirty="0" smtClean="0"/>
              <a:t>Instead of a angle-correction term, the retrieval is stratified by sensor zenith angle</a:t>
            </a:r>
          </a:p>
          <a:p>
            <a:pPr marL="1090613" lvl="1" indent="-328613"/>
            <a:r>
              <a:rPr lang="en-US" dirty="0" smtClean="0"/>
              <a:t>Stratification by finer TPW ranges</a:t>
            </a:r>
            <a:endParaRPr lang="en-US" dirty="0"/>
          </a:p>
          <a:p>
            <a:endParaRPr lang="en-US" dirty="0" smtClean="0"/>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20</a:t>
            </a:fld>
            <a:endParaRPr lang="en-US" sz="1200" b="0" i="0" u="none" strike="noStrike" cap="none">
              <a:solidFill>
                <a:schemeClr val="lt1"/>
              </a:solidFill>
              <a:latin typeface="Calibri"/>
              <a:ea typeface="Calibri"/>
              <a:cs typeface="Calibri"/>
              <a:sym typeface="Calibri"/>
            </a:endParaRPr>
          </a:p>
        </p:txBody>
      </p:sp>
      <p:graphicFrame>
        <p:nvGraphicFramePr>
          <p:cNvPr id="6" name="Object 24"/>
          <p:cNvGraphicFramePr>
            <a:graphicFrameLocks noChangeAspect="1"/>
          </p:cNvGraphicFramePr>
          <p:nvPr>
            <p:extLst>
              <p:ext uri="{D42A27DB-BD31-4B8C-83A1-F6EECF244321}">
                <p14:modId xmlns:p14="http://schemas.microsoft.com/office/powerpoint/2010/main" val="2726295301"/>
              </p:ext>
            </p:extLst>
          </p:nvPr>
        </p:nvGraphicFramePr>
        <p:xfrm>
          <a:off x="1386543" y="2938835"/>
          <a:ext cx="5058852" cy="334777"/>
        </p:xfrm>
        <a:graphic>
          <a:graphicData uri="http://schemas.openxmlformats.org/presentationml/2006/ole">
            <mc:AlternateContent xmlns:mc="http://schemas.openxmlformats.org/markup-compatibility/2006">
              <mc:Choice xmlns:v="urn:schemas-microsoft-com:vml" Requires="v">
                <p:oleObj spid="_x0000_s3199" name="Equation" r:id="rId4" imgW="3454200" imgH="228600" progId="Equation.3">
                  <p:embed/>
                </p:oleObj>
              </mc:Choice>
              <mc:Fallback>
                <p:oleObj name="Equation" r:id="rId4" imgW="34542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6543" y="2938835"/>
                        <a:ext cx="5058852" cy="334777"/>
                      </a:xfrm>
                      <a:prstGeom prst="rect">
                        <a:avLst/>
                      </a:prstGeom>
                      <a:solidFill>
                        <a:schemeClr val="bg1"/>
                      </a:solidFill>
                      <a:ln>
                        <a:noFill/>
                      </a:ln>
                      <a:effectLst/>
                    </p:spPr>
                  </p:pic>
                </p:oleObj>
              </mc:Fallback>
            </mc:AlternateContent>
          </a:graphicData>
        </a:graphic>
      </p:graphicFrame>
    </p:spTree>
    <p:extLst>
      <p:ext uri="{BB962C8B-B14F-4D97-AF65-F5344CB8AC3E}">
        <p14:creationId xmlns:p14="http://schemas.microsoft.com/office/powerpoint/2010/main" val="28632553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6037"/>
            <a:ext cx="8229600" cy="1143000"/>
          </a:xfrm>
        </p:spPr>
        <p:txBody>
          <a:bodyPr/>
          <a:lstStyle/>
          <a:p>
            <a:r>
              <a:rPr lang="en-US" dirty="0" smtClean="0"/>
              <a:t>Validation Procedures</a:t>
            </a:r>
            <a:endParaRPr lang="en-US" dirty="0"/>
          </a:p>
        </p:txBody>
      </p:sp>
      <p:sp>
        <p:nvSpPr>
          <p:cNvPr id="7" name="Text Placeholder 3"/>
          <p:cNvSpPr>
            <a:spLocks noGrp="1"/>
          </p:cNvSpPr>
          <p:nvPr>
            <p:ph type="body" idx="2"/>
          </p:nvPr>
        </p:nvSpPr>
        <p:spPr>
          <a:xfrm>
            <a:off x="337457" y="1463608"/>
            <a:ext cx="8469085" cy="4981580"/>
          </a:xfrm>
        </p:spPr>
        <p:txBody>
          <a:bodyPr/>
          <a:lstStyle/>
          <a:p>
            <a:pPr marL="576263" indent="-220663"/>
            <a:r>
              <a:rPr lang="en-US" sz="2600" dirty="0" smtClean="0"/>
              <a:t>Direct comparison with SURFRAD in-situ measurements</a:t>
            </a:r>
          </a:p>
          <a:p>
            <a:pPr marL="576263" indent="-220663"/>
            <a:r>
              <a:rPr lang="en-US" sz="2600" dirty="0" smtClean="0"/>
              <a:t>Validate Data: 2018/07/19 – 2019/05/12</a:t>
            </a:r>
          </a:p>
          <a:p>
            <a:pPr marL="576263" indent="-220663"/>
            <a:r>
              <a:rPr lang="en-US" sz="2600" dirty="0" smtClean="0"/>
              <a:t>High FPM temperature periods removed (</a:t>
            </a:r>
            <a:r>
              <a:rPr lang="en-US" sz="2400" dirty="0">
                <a:solidFill>
                  <a:schemeClr val="bg1"/>
                </a:solidFill>
                <a:hlinkClick r:id="rId3"/>
              </a:rPr>
              <a:t>https://</a:t>
            </a:r>
            <a:r>
              <a:rPr lang="en-US" sz="2400" dirty="0" smtClean="0">
                <a:solidFill>
                  <a:schemeClr val="bg1"/>
                </a:solidFill>
                <a:hlinkClick r:id="rId3"/>
              </a:rPr>
              <a:t>www.</a:t>
            </a:r>
          </a:p>
          <a:p>
            <a:pPr marL="355600" indent="0">
              <a:buNone/>
            </a:pPr>
            <a:r>
              <a:rPr lang="en-US" sz="2400" dirty="0" smtClean="0">
                <a:solidFill>
                  <a:schemeClr val="bg1"/>
                </a:solidFill>
                <a:hlinkClick r:id="rId3"/>
              </a:rPr>
              <a:t>goes-r.gov/users/GOES-17-ABI-Performance.html</a:t>
            </a:r>
            <a:r>
              <a:rPr lang="en-US" sz="2400" dirty="0" smtClean="0"/>
              <a:t>)</a:t>
            </a:r>
            <a:endParaRPr lang="en-US" sz="2600" dirty="0" smtClean="0"/>
          </a:p>
          <a:p>
            <a:pPr marL="576263" indent="-220663"/>
            <a:r>
              <a:rPr lang="en-US" sz="2600" dirty="0" smtClean="0"/>
              <a:t>Cloud screening</a:t>
            </a:r>
          </a:p>
          <a:p>
            <a:pPr marL="1033463" lvl="1" indent="-271463"/>
            <a:r>
              <a:rPr lang="en-US" sz="2200" dirty="0" smtClean="0">
                <a:solidFill>
                  <a:srgbClr val="FF0000"/>
                </a:solidFill>
              </a:rPr>
              <a:t>Intermediate Product unavailable for significant amount of validation period, i.e. </a:t>
            </a:r>
            <a:r>
              <a:rPr lang="en-US" sz="2200" dirty="0" smtClean="0">
                <a:solidFill>
                  <a:srgbClr val="FF0000"/>
                </a:solidFill>
                <a:sym typeface="Wingdings" panose="05000000000000000000" pitchFamily="2" charset="2"/>
              </a:rPr>
              <a:t> </a:t>
            </a:r>
            <a:r>
              <a:rPr lang="en-US" sz="2200" dirty="0">
                <a:solidFill>
                  <a:srgbClr val="FF0000"/>
                </a:solidFill>
                <a:sym typeface="Wingdings" panose="05000000000000000000" pitchFamily="2" charset="2"/>
              </a:rPr>
              <a:t>f</a:t>
            </a:r>
            <a:r>
              <a:rPr lang="en-US" sz="2200" dirty="0" smtClean="0">
                <a:solidFill>
                  <a:srgbClr val="FF0000"/>
                </a:solidFill>
                <a:sym typeface="Wingdings" panose="05000000000000000000" pitchFamily="2" charset="2"/>
              </a:rPr>
              <a:t>our levels cloud information missing</a:t>
            </a:r>
          </a:p>
          <a:p>
            <a:pPr marL="1033463" lvl="1" indent="-271463"/>
            <a:r>
              <a:rPr lang="en-US" sz="2200" dirty="0" smtClean="0">
                <a:sym typeface="Wingdings" panose="05000000000000000000" pitchFamily="2" charset="2"/>
              </a:rPr>
              <a:t>Based on 3x3 two-level cloud from DQF</a:t>
            </a:r>
            <a:endParaRPr lang="en-US" sz="2200" dirty="0"/>
          </a:p>
          <a:p>
            <a:pPr marL="576263" indent="-220663"/>
            <a:r>
              <a:rPr lang="en-US" sz="2600" dirty="0" smtClean="0"/>
              <a:t>Additional cloud filtering</a:t>
            </a:r>
          </a:p>
          <a:p>
            <a:pPr marL="1033463" lvl="1" indent="-271463"/>
            <a:r>
              <a:rPr lang="en-US" sz="2200" dirty="0" smtClean="0"/>
              <a:t>In-situ </a:t>
            </a:r>
            <a:r>
              <a:rPr lang="en-US" sz="2200" dirty="0" err="1" smtClean="0"/>
              <a:t>downwelling</a:t>
            </a:r>
            <a:r>
              <a:rPr lang="en-US" sz="2200" dirty="0" smtClean="0"/>
              <a:t> radiation time series</a:t>
            </a:r>
          </a:p>
          <a:p>
            <a:pPr marL="1033463" lvl="1" indent="-271463"/>
            <a:r>
              <a:rPr lang="en-US" sz="2200" dirty="0" smtClean="0"/>
              <a:t>Satellite 3x3 Brightness Temperature at ~11 µm (band 14)</a:t>
            </a:r>
          </a:p>
        </p:txBody>
      </p:sp>
      <p:sp>
        <p:nvSpPr>
          <p:cNvPr id="8" name="Slide Number Placeholder 4"/>
          <p:cNvSpPr>
            <a:spLocks noGrp="1"/>
          </p:cNvSpPr>
          <p:nvPr>
            <p:ph type="sldNum" idx="12"/>
          </p:nvPr>
        </p:nvSpPr>
        <p:spPr>
          <a:xfrm>
            <a:off x="6553204" y="6356353"/>
            <a:ext cx="2133599" cy="365099"/>
          </a:xfrm>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21</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351222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CONUS LST Validation</a:t>
            </a:r>
            <a:endParaRPr lang="en-US" dirty="0"/>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22</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3910144758"/>
              </p:ext>
            </p:extLst>
          </p:nvPr>
        </p:nvGraphicFramePr>
        <p:xfrm>
          <a:off x="323847" y="1441848"/>
          <a:ext cx="8496306" cy="4569620"/>
        </p:xfrm>
        <a:graphic>
          <a:graphicData uri="http://schemas.openxmlformats.org/drawingml/2006/table">
            <a:tbl>
              <a:tblPr firstRow="1" firstCol="1" bandRow="1">
                <a:tableStyleId>{ED06A9B5-E392-42ED-BF47-95CADD0DC904}</a:tableStyleId>
              </a:tblPr>
              <a:tblGrid>
                <a:gridCol w="1062152">
                  <a:extLst>
                    <a:ext uri="{9D8B030D-6E8A-4147-A177-3AD203B41FA5}">
                      <a16:colId xmlns:a16="http://schemas.microsoft.com/office/drawing/2014/main" val="2585552523"/>
                    </a:ext>
                  </a:extLst>
                </a:gridCol>
                <a:gridCol w="1061242">
                  <a:extLst>
                    <a:ext uri="{9D8B030D-6E8A-4147-A177-3AD203B41FA5}">
                      <a16:colId xmlns:a16="http://schemas.microsoft.com/office/drawing/2014/main" val="2496311112"/>
                    </a:ext>
                  </a:extLst>
                </a:gridCol>
                <a:gridCol w="1062152">
                  <a:extLst>
                    <a:ext uri="{9D8B030D-6E8A-4147-A177-3AD203B41FA5}">
                      <a16:colId xmlns:a16="http://schemas.microsoft.com/office/drawing/2014/main" val="1954310311"/>
                    </a:ext>
                  </a:extLst>
                </a:gridCol>
                <a:gridCol w="1062152">
                  <a:extLst>
                    <a:ext uri="{9D8B030D-6E8A-4147-A177-3AD203B41FA5}">
                      <a16:colId xmlns:a16="http://schemas.microsoft.com/office/drawing/2014/main" val="3337360903"/>
                    </a:ext>
                  </a:extLst>
                </a:gridCol>
                <a:gridCol w="1062152">
                  <a:extLst>
                    <a:ext uri="{9D8B030D-6E8A-4147-A177-3AD203B41FA5}">
                      <a16:colId xmlns:a16="http://schemas.microsoft.com/office/drawing/2014/main" val="514143746"/>
                    </a:ext>
                  </a:extLst>
                </a:gridCol>
                <a:gridCol w="1062152">
                  <a:extLst>
                    <a:ext uri="{9D8B030D-6E8A-4147-A177-3AD203B41FA5}">
                      <a16:colId xmlns:a16="http://schemas.microsoft.com/office/drawing/2014/main" val="1023735633"/>
                    </a:ext>
                  </a:extLst>
                </a:gridCol>
                <a:gridCol w="1062152">
                  <a:extLst>
                    <a:ext uri="{9D8B030D-6E8A-4147-A177-3AD203B41FA5}">
                      <a16:colId xmlns:a16="http://schemas.microsoft.com/office/drawing/2014/main" val="954033076"/>
                    </a:ext>
                  </a:extLst>
                </a:gridCol>
                <a:gridCol w="1062152">
                  <a:extLst>
                    <a:ext uri="{9D8B030D-6E8A-4147-A177-3AD203B41FA5}">
                      <a16:colId xmlns:a16="http://schemas.microsoft.com/office/drawing/2014/main" val="1283137058"/>
                    </a:ext>
                  </a:extLst>
                </a:gridCol>
              </a:tblGrid>
              <a:tr h="456962">
                <a:tc rowSpan="2">
                  <a:txBody>
                    <a:bodyPr/>
                    <a:lstStyle/>
                    <a:p>
                      <a:pPr marL="0" marR="0" algn="ctr">
                        <a:lnSpc>
                          <a:spcPct val="107000"/>
                        </a:lnSpc>
                        <a:spcBef>
                          <a:spcPts val="0"/>
                        </a:spcBef>
                        <a:spcAft>
                          <a:spcPts val="0"/>
                        </a:spcAft>
                      </a:pPr>
                      <a:r>
                        <a:rPr lang="en-US" sz="1800" dirty="0">
                          <a:effectLst/>
                        </a:rPr>
                        <a:t>Site</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rowSpan="2">
                  <a:txBody>
                    <a:bodyPr/>
                    <a:lstStyle/>
                    <a:p>
                      <a:pPr marL="0" marR="0" algn="ctr">
                        <a:lnSpc>
                          <a:spcPct val="107000"/>
                        </a:lnSpc>
                        <a:spcBef>
                          <a:spcPts val="0"/>
                        </a:spcBef>
                        <a:spcAft>
                          <a:spcPts val="0"/>
                        </a:spcAft>
                      </a:pPr>
                      <a:r>
                        <a:rPr lang="en-US" sz="1800" dirty="0">
                          <a:effectLst/>
                        </a:rPr>
                        <a:t>Number</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gridSpan="2">
                  <a:txBody>
                    <a:bodyPr/>
                    <a:lstStyle/>
                    <a:p>
                      <a:pPr marL="0" marR="0" algn="ctr">
                        <a:lnSpc>
                          <a:spcPct val="107000"/>
                        </a:lnSpc>
                        <a:spcBef>
                          <a:spcPts val="0"/>
                        </a:spcBef>
                        <a:spcAft>
                          <a:spcPts val="0"/>
                        </a:spcAft>
                      </a:pPr>
                      <a:r>
                        <a:rPr lang="en-US" sz="1800">
                          <a:effectLst/>
                        </a:rPr>
                        <a:t>Ground System</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800">
                          <a:effectLst/>
                        </a:rPr>
                        <a:t>Reprocessed</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800">
                          <a:effectLst/>
                        </a:rPr>
                        <a:t>Enterprise</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extLst>
                  <a:ext uri="{0D108BD9-81ED-4DB2-BD59-A6C34878D82A}">
                    <a16:rowId xmlns:a16="http://schemas.microsoft.com/office/drawing/2014/main" val="2941926765"/>
                  </a:ext>
                </a:extLst>
              </a:tr>
              <a:tr h="456962">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800">
                          <a:effectLst/>
                        </a:rPr>
                        <a:t>Accuracy</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800">
                          <a:effectLst/>
                        </a:rPr>
                        <a:t>Precision</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800">
                          <a:effectLst/>
                        </a:rPr>
                        <a:t>Accuracy</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800">
                          <a:effectLst/>
                        </a:rPr>
                        <a:t>Precision</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800">
                          <a:effectLst/>
                        </a:rPr>
                        <a:t>Accuracy</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800">
                          <a:effectLst/>
                        </a:rPr>
                        <a:t>Precision</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52762848"/>
                  </a:ext>
                </a:extLst>
              </a:tr>
              <a:tr h="456962">
                <a:tc>
                  <a:txBody>
                    <a:bodyPr/>
                    <a:lstStyle/>
                    <a:p>
                      <a:pPr marL="0" marR="0" algn="ctr">
                        <a:lnSpc>
                          <a:spcPct val="107000"/>
                        </a:lnSpc>
                        <a:spcBef>
                          <a:spcPts val="0"/>
                        </a:spcBef>
                        <a:spcAft>
                          <a:spcPts val="0"/>
                        </a:spcAft>
                      </a:pPr>
                      <a:r>
                        <a:rPr lang="en-US" sz="2000" dirty="0">
                          <a:effectLst/>
                        </a:rPr>
                        <a:t>BND</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effectLst/>
                        </a:rPr>
                        <a:t>374</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-0.88</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solidFill>
                            <a:srgbClr val="00B050"/>
                          </a:solidFill>
                          <a:effectLst/>
                        </a:rPr>
                        <a:t>1.57</a:t>
                      </a:r>
                      <a:endParaRPr lang="en-US" sz="200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solidFill>
                            <a:srgbClr val="00B050"/>
                          </a:solidFill>
                          <a:effectLst/>
                        </a:rPr>
                        <a:t>-0.09</a:t>
                      </a:r>
                      <a:endParaRPr lang="en-US" sz="200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solidFill>
                            <a:srgbClr val="00B050"/>
                          </a:solidFill>
                          <a:effectLst/>
                        </a:rPr>
                        <a:t>1.53</a:t>
                      </a:r>
                      <a:endParaRPr lang="en-US" sz="200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rPr>
                        <a:t>0.54</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rPr>
                        <a:t>1.48</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268926759"/>
                  </a:ext>
                </a:extLst>
              </a:tr>
              <a:tr h="456962">
                <a:tc>
                  <a:txBody>
                    <a:bodyPr/>
                    <a:lstStyle/>
                    <a:p>
                      <a:pPr marL="0" marR="0" algn="ctr">
                        <a:lnSpc>
                          <a:spcPct val="107000"/>
                        </a:lnSpc>
                        <a:spcBef>
                          <a:spcPts val="0"/>
                        </a:spcBef>
                        <a:spcAft>
                          <a:spcPts val="0"/>
                        </a:spcAft>
                      </a:pPr>
                      <a:r>
                        <a:rPr lang="en-US" sz="2000">
                          <a:effectLst/>
                        </a:rPr>
                        <a:t>TBL</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effectLst/>
                        </a:rPr>
                        <a:t>782</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-1.86</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1.52</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solidFill>
                            <a:srgbClr val="00B050"/>
                          </a:solidFill>
                          <a:effectLst/>
                        </a:rPr>
                        <a:t>-1.13</a:t>
                      </a:r>
                      <a:endParaRPr lang="en-US" sz="200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solidFill>
                            <a:srgbClr val="00B050"/>
                          </a:solidFill>
                          <a:effectLst/>
                        </a:rPr>
                        <a:t>1.44</a:t>
                      </a:r>
                      <a:endParaRPr lang="en-US" sz="200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rPr>
                        <a:t>-0.69</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rPr>
                        <a:t>1.38</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421361090"/>
                  </a:ext>
                </a:extLst>
              </a:tr>
              <a:tr h="456962">
                <a:tc>
                  <a:txBody>
                    <a:bodyPr/>
                    <a:lstStyle/>
                    <a:p>
                      <a:pPr marL="0" marR="0" algn="ctr">
                        <a:lnSpc>
                          <a:spcPct val="107000"/>
                        </a:lnSpc>
                        <a:spcBef>
                          <a:spcPts val="0"/>
                        </a:spcBef>
                        <a:spcAft>
                          <a:spcPts val="0"/>
                        </a:spcAft>
                      </a:pPr>
                      <a:r>
                        <a:rPr lang="en-US" sz="2000">
                          <a:effectLst/>
                        </a:rPr>
                        <a:t>DRA</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effectLst/>
                        </a:rPr>
                        <a:t>1148</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0000"/>
                          </a:solidFill>
                          <a:effectLst/>
                        </a:rPr>
                        <a:t>-4.91</a:t>
                      </a:r>
                      <a:endParaRPr lang="en-US" sz="20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1.86</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0000"/>
                          </a:solidFill>
                          <a:effectLst/>
                        </a:rPr>
                        <a:t>-3.71</a:t>
                      </a:r>
                      <a:endParaRPr lang="en-US" sz="20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2.11</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9900"/>
                          </a:solidFill>
                          <a:effectLst/>
                        </a:rPr>
                        <a:t>-2.48</a:t>
                      </a:r>
                      <a:endParaRPr lang="en-US" sz="2000" dirty="0">
                        <a:solidFill>
                          <a:srgbClr val="0099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2.13</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768011607"/>
                  </a:ext>
                </a:extLst>
              </a:tr>
              <a:tr h="456962">
                <a:tc>
                  <a:txBody>
                    <a:bodyPr/>
                    <a:lstStyle/>
                    <a:p>
                      <a:pPr marL="0" marR="0" algn="ctr">
                        <a:lnSpc>
                          <a:spcPct val="107000"/>
                        </a:lnSpc>
                        <a:spcBef>
                          <a:spcPts val="0"/>
                        </a:spcBef>
                        <a:spcAft>
                          <a:spcPts val="0"/>
                        </a:spcAft>
                      </a:pPr>
                      <a:r>
                        <a:rPr lang="en-US" sz="2000">
                          <a:effectLst/>
                        </a:rPr>
                        <a:t>FPK</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effectLst/>
                        </a:rPr>
                        <a:t>753</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-1.41</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2.03</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-1.17</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2.10</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rPr>
                        <a:t>-0.81</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rPr>
                        <a:t>2.11</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685718170"/>
                  </a:ext>
                </a:extLst>
              </a:tr>
              <a:tr h="456962">
                <a:tc>
                  <a:txBody>
                    <a:bodyPr/>
                    <a:lstStyle/>
                    <a:p>
                      <a:pPr marL="0" marR="0" algn="ctr">
                        <a:lnSpc>
                          <a:spcPct val="107000"/>
                        </a:lnSpc>
                        <a:spcBef>
                          <a:spcPts val="0"/>
                        </a:spcBef>
                        <a:spcAft>
                          <a:spcPts val="0"/>
                        </a:spcAft>
                      </a:pPr>
                      <a:r>
                        <a:rPr lang="en-US" sz="2000">
                          <a:effectLst/>
                        </a:rPr>
                        <a:t>GWN</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effectLst/>
                        </a:rPr>
                        <a:t>473</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effectLst/>
                        </a:rPr>
                        <a:t>-</a:t>
                      </a:r>
                      <a:r>
                        <a:rPr lang="en-US" sz="2000" dirty="0">
                          <a:solidFill>
                            <a:srgbClr val="00B050"/>
                          </a:solidFill>
                          <a:effectLst/>
                        </a:rPr>
                        <a:t>0.82</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C000"/>
                          </a:solidFill>
                          <a:effectLst/>
                        </a:rPr>
                        <a:t>2.58</a:t>
                      </a:r>
                      <a:endParaRPr lang="en-US" sz="2000" dirty="0">
                        <a:solidFill>
                          <a:srgbClr val="FFC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0.19</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C000"/>
                          </a:solidFill>
                          <a:effectLst/>
                        </a:rPr>
                        <a:t>2.61</a:t>
                      </a:r>
                      <a:endParaRPr lang="en-US" sz="2000" dirty="0">
                        <a:solidFill>
                          <a:srgbClr val="FFC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rPr>
                        <a:t>1.03</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FF9900"/>
                          </a:solidFill>
                          <a:effectLst/>
                        </a:rPr>
                        <a:t>2.42</a:t>
                      </a:r>
                      <a:endParaRPr lang="en-US" sz="2000" dirty="0">
                        <a:solidFill>
                          <a:srgbClr val="FF99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57053817"/>
                  </a:ext>
                </a:extLst>
              </a:tr>
              <a:tr h="456962">
                <a:tc>
                  <a:txBody>
                    <a:bodyPr/>
                    <a:lstStyle/>
                    <a:p>
                      <a:pPr marL="0" marR="0" algn="ctr">
                        <a:lnSpc>
                          <a:spcPct val="107000"/>
                        </a:lnSpc>
                        <a:spcBef>
                          <a:spcPts val="0"/>
                        </a:spcBef>
                        <a:spcAft>
                          <a:spcPts val="0"/>
                        </a:spcAft>
                      </a:pPr>
                      <a:r>
                        <a:rPr lang="en-US" sz="2000">
                          <a:effectLst/>
                        </a:rPr>
                        <a:t>PSU</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effectLst/>
                        </a:rPr>
                        <a:t>175</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-0.13</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1.71</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solidFill>
                            <a:srgbClr val="00B050"/>
                          </a:solidFill>
                          <a:effectLst/>
                        </a:rPr>
                        <a:t>0.81</a:t>
                      </a:r>
                      <a:endParaRPr lang="en-US" sz="200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1.76</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rPr>
                        <a:t>1.54</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1.75</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63436580"/>
                  </a:ext>
                </a:extLst>
              </a:tr>
              <a:tr h="456962">
                <a:tc>
                  <a:txBody>
                    <a:bodyPr/>
                    <a:lstStyle/>
                    <a:p>
                      <a:pPr marL="0" marR="0" algn="ctr">
                        <a:lnSpc>
                          <a:spcPct val="107000"/>
                        </a:lnSpc>
                        <a:spcBef>
                          <a:spcPts val="0"/>
                        </a:spcBef>
                        <a:spcAft>
                          <a:spcPts val="0"/>
                        </a:spcAft>
                      </a:pPr>
                      <a:r>
                        <a:rPr lang="en-US" sz="2000">
                          <a:effectLst/>
                        </a:rPr>
                        <a:t>SXF</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effectLst/>
                        </a:rPr>
                        <a:t>473</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solidFill>
                            <a:srgbClr val="00B050"/>
                          </a:solidFill>
                          <a:effectLst/>
                        </a:rPr>
                        <a:t>-0.90</a:t>
                      </a:r>
                      <a:endParaRPr lang="en-US" sz="200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1.68</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-0.41</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1.59</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rPr>
                        <a:t>0.30</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rPr>
                        <a:t>1.42</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97976145"/>
                  </a:ext>
                </a:extLst>
              </a:tr>
              <a:tr h="456962">
                <a:tc>
                  <a:txBody>
                    <a:bodyPr/>
                    <a:lstStyle/>
                    <a:p>
                      <a:pPr marL="0" marR="0" algn="ctr">
                        <a:lnSpc>
                          <a:spcPct val="107000"/>
                        </a:lnSpc>
                        <a:spcBef>
                          <a:spcPts val="0"/>
                        </a:spcBef>
                        <a:spcAft>
                          <a:spcPts val="0"/>
                        </a:spcAft>
                      </a:pPr>
                      <a:r>
                        <a:rPr lang="en-US" sz="2000">
                          <a:effectLst/>
                        </a:rPr>
                        <a:t>Overall</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effectLst/>
                        </a:rPr>
                        <a:t>4178</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-2.23</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solidFill>
                            <a:srgbClr val="00B050"/>
                          </a:solidFill>
                          <a:effectLst/>
                        </a:rPr>
                        <a:t>1.81</a:t>
                      </a:r>
                      <a:endParaRPr lang="en-US" sz="200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-1.44</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rPr>
                        <a:t>1.89</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rPr>
                        <a:t>-0.69</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rPr>
                        <a:t>1.87</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992866658"/>
                  </a:ext>
                </a:extLst>
              </a:tr>
            </a:tbl>
          </a:graphicData>
        </a:graphic>
      </p:graphicFrame>
    </p:spTree>
    <p:extLst>
      <p:ext uri="{BB962C8B-B14F-4D97-AF65-F5344CB8AC3E}">
        <p14:creationId xmlns:p14="http://schemas.microsoft.com/office/powerpoint/2010/main" val="15561028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060" y="4237830"/>
            <a:ext cx="2571750" cy="25717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688" y="1666080"/>
            <a:ext cx="2571750" cy="2571750"/>
          </a:xfrm>
          <a:prstGeom prst="rect">
            <a:avLst/>
          </a:prstGeom>
        </p:spPr>
      </p:pic>
      <p:sp>
        <p:nvSpPr>
          <p:cNvPr id="2" name="Title 1"/>
          <p:cNvSpPr>
            <a:spLocks noGrp="1"/>
          </p:cNvSpPr>
          <p:nvPr>
            <p:ph type="title"/>
          </p:nvPr>
        </p:nvSpPr>
        <p:spPr/>
        <p:txBody>
          <a:bodyPr/>
          <a:lstStyle/>
          <a:p>
            <a:r>
              <a:rPr lang="en-US" dirty="0" smtClean="0"/>
              <a:t>CONUS Validation (Reprocessed)</a:t>
            </a:r>
            <a:endParaRPr lang="en-US" dirty="0"/>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23</a:t>
            </a:fld>
            <a:endParaRPr lang="en-US" sz="1200" b="0" i="0" u="none" strike="noStrike" cap="none">
              <a:solidFill>
                <a:schemeClr val="lt1"/>
              </a:solidFill>
              <a:latin typeface="Calibri"/>
              <a:ea typeface="Calibri"/>
              <a:cs typeface="Calibri"/>
              <a:sym typeface="Calibri"/>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4363" y="1666080"/>
            <a:ext cx="2571750" cy="257175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107" y="4237830"/>
            <a:ext cx="2571750" cy="257175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5038" y="1666080"/>
            <a:ext cx="2571750" cy="257175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4" y="1666080"/>
            <a:ext cx="2571750" cy="257175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99090" y="4237830"/>
            <a:ext cx="2571750" cy="2571750"/>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66" y="4237830"/>
            <a:ext cx="2571750" cy="2571750"/>
          </a:xfrm>
          <a:prstGeom prst="rect">
            <a:avLst/>
          </a:prstGeom>
        </p:spPr>
      </p:pic>
    </p:spTree>
    <p:extLst>
      <p:ext uri="{BB962C8B-B14F-4D97-AF65-F5344CB8AC3E}">
        <p14:creationId xmlns:p14="http://schemas.microsoft.com/office/powerpoint/2010/main" val="2765933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646"/>
            <a:ext cx="8229600" cy="1143000"/>
          </a:xfrm>
        </p:spPr>
        <p:txBody>
          <a:bodyPr/>
          <a:lstStyle/>
          <a:p>
            <a:r>
              <a:rPr lang="en-US" dirty="0" smtClean="0"/>
              <a:t>Full Disk LST Validation </a:t>
            </a:r>
            <a:br>
              <a:rPr lang="en-US" dirty="0" smtClean="0"/>
            </a:br>
            <a:r>
              <a:rPr lang="en-US" dirty="0" smtClean="0"/>
              <a:t>(with TPW issue)</a:t>
            </a:r>
            <a:endParaRPr lang="en-US" dirty="0"/>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24</a:t>
            </a:fld>
            <a:endParaRPr lang="en-US" sz="1200" b="0" i="0" u="none" strike="noStrike" cap="none">
              <a:solidFill>
                <a:schemeClr val="lt1"/>
              </a:solidFill>
              <a:latin typeface="Calibri"/>
              <a:ea typeface="Calibri"/>
              <a:cs typeface="Calibri"/>
              <a:sym typeface="Calibri"/>
            </a:endParaRPr>
          </a:p>
        </p:txBody>
      </p:sp>
      <p:graphicFrame>
        <p:nvGraphicFramePr>
          <p:cNvPr id="6" name="Table 5"/>
          <p:cNvGraphicFramePr>
            <a:graphicFrameLocks noGrp="1"/>
          </p:cNvGraphicFramePr>
          <p:nvPr>
            <p:extLst>
              <p:ext uri="{D42A27DB-BD31-4B8C-83A1-F6EECF244321}">
                <p14:modId xmlns:p14="http://schemas.microsoft.com/office/powerpoint/2010/main" val="2606949789"/>
              </p:ext>
            </p:extLst>
          </p:nvPr>
        </p:nvGraphicFramePr>
        <p:xfrm>
          <a:off x="752476" y="2035988"/>
          <a:ext cx="7934324" cy="3606800"/>
        </p:xfrm>
        <a:graphic>
          <a:graphicData uri="http://schemas.openxmlformats.org/drawingml/2006/table">
            <a:tbl>
              <a:tblPr firstRow="1" bandRow="1">
                <a:tableStyleId>{ED06A9B5-E392-42ED-BF47-95CADD0DC904}</a:tableStyleId>
              </a:tblPr>
              <a:tblGrid>
                <a:gridCol w="1990725">
                  <a:extLst>
                    <a:ext uri="{9D8B030D-6E8A-4147-A177-3AD203B41FA5}">
                      <a16:colId xmlns:a16="http://schemas.microsoft.com/office/drawing/2014/main" val="20000"/>
                    </a:ext>
                  </a:extLst>
                </a:gridCol>
                <a:gridCol w="2141944">
                  <a:extLst>
                    <a:ext uri="{9D8B030D-6E8A-4147-A177-3AD203B41FA5}">
                      <a16:colId xmlns:a16="http://schemas.microsoft.com/office/drawing/2014/main" val="20001"/>
                    </a:ext>
                  </a:extLst>
                </a:gridCol>
                <a:gridCol w="1915706">
                  <a:extLst>
                    <a:ext uri="{9D8B030D-6E8A-4147-A177-3AD203B41FA5}">
                      <a16:colId xmlns:a16="http://schemas.microsoft.com/office/drawing/2014/main" val="20002"/>
                    </a:ext>
                  </a:extLst>
                </a:gridCol>
                <a:gridCol w="1885949">
                  <a:extLst>
                    <a:ext uri="{9D8B030D-6E8A-4147-A177-3AD203B41FA5}">
                      <a16:colId xmlns:a16="http://schemas.microsoft.com/office/drawing/2014/main" val="20003"/>
                    </a:ext>
                  </a:extLst>
                </a:gridCol>
              </a:tblGrid>
              <a:tr h="640080">
                <a:tc>
                  <a:txBody>
                    <a:bodyPr/>
                    <a:lstStyle/>
                    <a:p>
                      <a:pPr algn="ctr"/>
                      <a:r>
                        <a:rPr lang="en-US" sz="2000" dirty="0" smtClean="0"/>
                        <a:t>Site</a:t>
                      </a:r>
                      <a:endParaRPr lang="en-US" sz="2000" dirty="0"/>
                    </a:p>
                  </a:txBody>
                  <a:tcPr anchor="c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smtClean="0"/>
                        <a:t>Number</a:t>
                      </a:r>
                    </a:p>
                  </a:txBody>
                  <a:tcPr anchor="ctr">
                    <a:solidFill>
                      <a:schemeClr val="bg1"/>
                    </a:solidFill>
                  </a:tcPr>
                </a:tc>
                <a:tc>
                  <a:txBody>
                    <a:bodyPr/>
                    <a:lstStyle/>
                    <a:p>
                      <a:pPr algn="ctr"/>
                      <a:r>
                        <a:rPr lang="en-US" sz="2000" dirty="0" smtClean="0"/>
                        <a:t>Accuracy (K)</a:t>
                      </a:r>
                      <a:endParaRPr lang="en-US" sz="2000" dirty="0"/>
                    </a:p>
                  </a:txBody>
                  <a:tcPr anchor="ctr">
                    <a:solidFill>
                      <a:schemeClr val="bg1"/>
                    </a:solidFill>
                  </a:tcPr>
                </a:tc>
                <a:tc>
                  <a:txBody>
                    <a:bodyPr/>
                    <a:lstStyle/>
                    <a:p>
                      <a:pPr algn="ctr"/>
                      <a:r>
                        <a:rPr lang="en-US" sz="2000" dirty="0" smtClean="0"/>
                        <a:t>Precision (K)</a:t>
                      </a:r>
                      <a:endParaRPr lang="en-US" sz="2000" dirty="0"/>
                    </a:p>
                  </a:txBody>
                  <a:tcPr anchor="ctr">
                    <a:solidFill>
                      <a:schemeClr val="bg1"/>
                    </a:solidFill>
                  </a:tcPr>
                </a:tc>
                <a:extLst>
                  <a:ext uri="{0D108BD9-81ED-4DB2-BD59-A6C34878D82A}">
                    <a16:rowId xmlns:a16="http://schemas.microsoft.com/office/drawing/2014/main" val="10001"/>
                  </a:ext>
                </a:extLst>
              </a:tr>
              <a:tr h="370840">
                <a:tc>
                  <a:txBody>
                    <a:bodyPr/>
                    <a:lstStyle/>
                    <a:p>
                      <a:pPr marL="0" marR="0" algn="ctr">
                        <a:lnSpc>
                          <a:spcPct val="107000"/>
                        </a:lnSpc>
                        <a:spcBef>
                          <a:spcPts val="0"/>
                        </a:spcBef>
                        <a:spcAft>
                          <a:spcPts val="0"/>
                        </a:spcAft>
                      </a:pPr>
                      <a:r>
                        <a:rPr lang="en-US" sz="2000" dirty="0">
                          <a:effectLst/>
                        </a:rPr>
                        <a:t>BND</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SimSun" panose="02010600030101010101" pitchFamily="2" charset="-122"/>
                          <a:cs typeface="Times New Roman" panose="02020603050405020304" pitchFamily="18" charset="0"/>
                        </a:rPr>
                        <a:t>470</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-0.53</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1.25</a:t>
                      </a:r>
                    </a:p>
                  </a:txBody>
                  <a:tcPr marL="68580" marR="68580" marT="0" marB="0" anchor="ctr">
                    <a:solidFill>
                      <a:schemeClr val="bg1"/>
                    </a:solidFill>
                  </a:tcPr>
                </a:tc>
                <a:extLst>
                  <a:ext uri="{0D108BD9-81ED-4DB2-BD59-A6C34878D82A}">
                    <a16:rowId xmlns:a16="http://schemas.microsoft.com/office/drawing/2014/main" val="10002"/>
                  </a:ext>
                </a:extLst>
              </a:tr>
              <a:tr h="370840">
                <a:tc>
                  <a:txBody>
                    <a:bodyPr/>
                    <a:lstStyle/>
                    <a:p>
                      <a:pPr marL="0" marR="0" algn="ctr">
                        <a:lnSpc>
                          <a:spcPct val="107000"/>
                        </a:lnSpc>
                        <a:spcBef>
                          <a:spcPts val="0"/>
                        </a:spcBef>
                        <a:spcAft>
                          <a:spcPts val="0"/>
                        </a:spcAft>
                      </a:pPr>
                      <a:r>
                        <a:rPr lang="en-US" sz="2000">
                          <a:effectLst/>
                        </a:rPr>
                        <a:t>TBL</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SimSun" panose="02010600030101010101" pitchFamily="2" charset="-122"/>
                          <a:cs typeface="Times New Roman" panose="02020603050405020304" pitchFamily="18" charset="0"/>
                        </a:rPr>
                        <a:t>357</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-0.71</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1.73</a:t>
                      </a:r>
                    </a:p>
                  </a:txBody>
                  <a:tcPr marL="68580" marR="68580" marT="0" marB="0" anchor="ctr">
                    <a:solidFill>
                      <a:schemeClr val="bg1"/>
                    </a:solidFill>
                  </a:tcPr>
                </a:tc>
                <a:extLst>
                  <a:ext uri="{0D108BD9-81ED-4DB2-BD59-A6C34878D82A}">
                    <a16:rowId xmlns:a16="http://schemas.microsoft.com/office/drawing/2014/main" val="10003"/>
                  </a:ext>
                </a:extLst>
              </a:tr>
              <a:tr h="370840">
                <a:tc>
                  <a:txBody>
                    <a:bodyPr/>
                    <a:lstStyle/>
                    <a:p>
                      <a:pPr marL="0" marR="0" algn="ctr">
                        <a:lnSpc>
                          <a:spcPct val="107000"/>
                        </a:lnSpc>
                        <a:spcBef>
                          <a:spcPts val="0"/>
                        </a:spcBef>
                        <a:spcAft>
                          <a:spcPts val="0"/>
                        </a:spcAft>
                      </a:pPr>
                      <a:r>
                        <a:rPr lang="en-US" sz="2000">
                          <a:effectLst/>
                        </a:rPr>
                        <a:t>DRA</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SimSun" panose="02010600030101010101" pitchFamily="2" charset="-122"/>
                          <a:cs typeface="Times New Roman" panose="02020603050405020304" pitchFamily="18" charset="0"/>
                        </a:rPr>
                        <a:t>278</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rPr>
                        <a:t>-4.65</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2.10</a:t>
                      </a:r>
                    </a:p>
                  </a:txBody>
                  <a:tcPr marL="68580" marR="68580" marT="0" marB="0" anchor="ctr">
                    <a:solidFill>
                      <a:schemeClr val="bg1"/>
                    </a:solidFill>
                  </a:tcPr>
                </a:tc>
                <a:extLst>
                  <a:ext uri="{0D108BD9-81ED-4DB2-BD59-A6C34878D82A}">
                    <a16:rowId xmlns:a16="http://schemas.microsoft.com/office/drawing/2014/main" val="10004"/>
                  </a:ext>
                </a:extLst>
              </a:tr>
              <a:tr h="370840">
                <a:tc>
                  <a:txBody>
                    <a:bodyPr/>
                    <a:lstStyle/>
                    <a:p>
                      <a:pPr marL="0" marR="0" algn="ctr">
                        <a:lnSpc>
                          <a:spcPct val="107000"/>
                        </a:lnSpc>
                        <a:spcBef>
                          <a:spcPts val="0"/>
                        </a:spcBef>
                        <a:spcAft>
                          <a:spcPts val="0"/>
                        </a:spcAft>
                      </a:pPr>
                      <a:r>
                        <a:rPr lang="en-US" sz="2000">
                          <a:effectLst/>
                        </a:rPr>
                        <a:t>FPK</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SimSun" panose="02010600030101010101" pitchFamily="2" charset="-122"/>
                          <a:cs typeface="Times New Roman" panose="02020603050405020304" pitchFamily="18" charset="0"/>
                        </a:rPr>
                        <a:t>326</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-0.48</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2.21</a:t>
                      </a:r>
                    </a:p>
                  </a:txBody>
                  <a:tcPr marL="68580" marR="68580" marT="0" marB="0" anchor="ctr">
                    <a:solidFill>
                      <a:schemeClr val="bg1"/>
                    </a:solidFill>
                  </a:tcPr>
                </a:tc>
                <a:extLst>
                  <a:ext uri="{0D108BD9-81ED-4DB2-BD59-A6C34878D82A}">
                    <a16:rowId xmlns:a16="http://schemas.microsoft.com/office/drawing/2014/main" val="10005"/>
                  </a:ext>
                </a:extLst>
              </a:tr>
              <a:tr h="370840">
                <a:tc>
                  <a:txBody>
                    <a:bodyPr/>
                    <a:lstStyle/>
                    <a:p>
                      <a:pPr marL="0" marR="0" algn="ctr">
                        <a:lnSpc>
                          <a:spcPct val="107000"/>
                        </a:lnSpc>
                        <a:spcBef>
                          <a:spcPts val="0"/>
                        </a:spcBef>
                        <a:spcAft>
                          <a:spcPts val="0"/>
                        </a:spcAft>
                      </a:pPr>
                      <a:r>
                        <a:rPr lang="en-US" sz="2000">
                          <a:effectLst/>
                        </a:rPr>
                        <a:t>GWN</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SimSun" panose="02010600030101010101" pitchFamily="2" charset="-122"/>
                          <a:cs typeface="Times New Roman" panose="02020603050405020304" pitchFamily="18" charset="0"/>
                        </a:rPr>
                        <a:t>325</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-0.33</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rPr>
                        <a:t>3.18</a:t>
                      </a:r>
                    </a:p>
                  </a:txBody>
                  <a:tcPr marL="68580" marR="68580" marT="0" marB="0" anchor="ctr">
                    <a:solidFill>
                      <a:schemeClr val="bg1"/>
                    </a:solidFill>
                  </a:tcPr>
                </a:tc>
                <a:extLst>
                  <a:ext uri="{0D108BD9-81ED-4DB2-BD59-A6C34878D82A}">
                    <a16:rowId xmlns:a16="http://schemas.microsoft.com/office/drawing/2014/main" val="10006"/>
                  </a:ext>
                </a:extLst>
              </a:tr>
              <a:tr h="370840">
                <a:tc>
                  <a:txBody>
                    <a:bodyPr/>
                    <a:lstStyle/>
                    <a:p>
                      <a:pPr marL="0" marR="0" algn="ctr">
                        <a:lnSpc>
                          <a:spcPct val="107000"/>
                        </a:lnSpc>
                        <a:spcBef>
                          <a:spcPts val="0"/>
                        </a:spcBef>
                        <a:spcAft>
                          <a:spcPts val="0"/>
                        </a:spcAft>
                      </a:pPr>
                      <a:r>
                        <a:rPr lang="en-US" sz="2000" dirty="0">
                          <a:effectLst/>
                        </a:rPr>
                        <a:t>PSU</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SimSun" panose="02010600030101010101" pitchFamily="2" charset="-122"/>
                          <a:cs typeface="Times New Roman" panose="02020603050405020304" pitchFamily="18" charset="0"/>
                        </a:rPr>
                        <a:t>76</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0.60</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1.55</a:t>
                      </a:r>
                    </a:p>
                  </a:txBody>
                  <a:tcPr marL="68580" marR="68580" marT="0" marB="0" anchor="ctr">
                    <a:solidFill>
                      <a:schemeClr val="bg1"/>
                    </a:solidFill>
                  </a:tcPr>
                </a:tc>
                <a:extLst>
                  <a:ext uri="{0D108BD9-81ED-4DB2-BD59-A6C34878D82A}">
                    <a16:rowId xmlns:a16="http://schemas.microsoft.com/office/drawing/2014/main" val="10007"/>
                  </a:ext>
                </a:extLst>
              </a:tr>
              <a:tr h="370840">
                <a:tc>
                  <a:txBody>
                    <a:bodyPr/>
                    <a:lstStyle/>
                    <a:p>
                      <a:pPr marL="0" marR="0" algn="ctr">
                        <a:lnSpc>
                          <a:spcPct val="107000"/>
                        </a:lnSpc>
                        <a:spcBef>
                          <a:spcPts val="0"/>
                        </a:spcBef>
                        <a:spcAft>
                          <a:spcPts val="0"/>
                        </a:spcAft>
                      </a:pPr>
                      <a:r>
                        <a:rPr lang="en-US" sz="2000" dirty="0">
                          <a:effectLst/>
                        </a:rPr>
                        <a:t>SXF</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SimSun" panose="02010600030101010101" pitchFamily="2" charset="-122"/>
                          <a:cs typeface="Times New Roman" panose="02020603050405020304" pitchFamily="18" charset="0"/>
                        </a:rPr>
                        <a:t>666</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0.12</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1.89</a:t>
                      </a:r>
                    </a:p>
                  </a:txBody>
                  <a:tcPr marL="68580" marR="68580" marT="0" marB="0" anchor="ctr">
                    <a:solidFill>
                      <a:schemeClr val="bg1"/>
                    </a:solidFill>
                  </a:tcPr>
                </a:tc>
                <a:extLst>
                  <a:ext uri="{0D108BD9-81ED-4DB2-BD59-A6C34878D82A}">
                    <a16:rowId xmlns:a16="http://schemas.microsoft.com/office/drawing/2014/main" val="10008"/>
                  </a:ext>
                </a:extLst>
              </a:tr>
              <a:tr h="370840">
                <a:tc>
                  <a:txBody>
                    <a:bodyPr/>
                    <a:lstStyle/>
                    <a:p>
                      <a:pPr algn="ctr"/>
                      <a:r>
                        <a:rPr lang="en-US" dirty="0" smtClean="0"/>
                        <a:t>Overall</a:t>
                      </a:r>
                      <a:endParaRPr lang="en-US" dirty="0"/>
                    </a:p>
                  </a:txBody>
                  <a:tcPr anchor="ctr">
                    <a:solidFill>
                      <a:schemeClr val="bg1"/>
                    </a:solid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SimSun" panose="02010600030101010101" pitchFamily="2" charset="-122"/>
                          <a:cs typeface="Times New Roman" panose="02020603050405020304" pitchFamily="18" charset="0"/>
                        </a:rPr>
                        <a:t>2498</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-0.77</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1.80</a:t>
                      </a:r>
                    </a:p>
                  </a:txBody>
                  <a:tcPr marL="68580" marR="68580" marT="0" marB="0" anchor="ctr">
                    <a:solidFill>
                      <a:schemeClr val="bg1"/>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326743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MESO LST Validation</a:t>
            </a:r>
            <a:endParaRPr lang="en-US" dirty="0"/>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25</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1953388315"/>
              </p:ext>
            </p:extLst>
          </p:nvPr>
        </p:nvGraphicFramePr>
        <p:xfrm>
          <a:off x="323847" y="1441848"/>
          <a:ext cx="8496306" cy="4569620"/>
        </p:xfrm>
        <a:graphic>
          <a:graphicData uri="http://schemas.openxmlformats.org/drawingml/2006/table">
            <a:tbl>
              <a:tblPr firstRow="1" firstCol="1" bandRow="1">
                <a:tableStyleId>{ED06A9B5-E392-42ED-BF47-95CADD0DC904}</a:tableStyleId>
              </a:tblPr>
              <a:tblGrid>
                <a:gridCol w="1062152">
                  <a:extLst>
                    <a:ext uri="{9D8B030D-6E8A-4147-A177-3AD203B41FA5}">
                      <a16:colId xmlns:a16="http://schemas.microsoft.com/office/drawing/2014/main" val="2585552523"/>
                    </a:ext>
                  </a:extLst>
                </a:gridCol>
                <a:gridCol w="1061242">
                  <a:extLst>
                    <a:ext uri="{9D8B030D-6E8A-4147-A177-3AD203B41FA5}">
                      <a16:colId xmlns:a16="http://schemas.microsoft.com/office/drawing/2014/main" val="2496311112"/>
                    </a:ext>
                  </a:extLst>
                </a:gridCol>
                <a:gridCol w="1062152">
                  <a:extLst>
                    <a:ext uri="{9D8B030D-6E8A-4147-A177-3AD203B41FA5}">
                      <a16:colId xmlns:a16="http://schemas.microsoft.com/office/drawing/2014/main" val="1954310311"/>
                    </a:ext>
                  </a:extLst>
                </a:gridCol>
                <a:gridCol w="1062152">
                  <a:extLst>
                    <a:ext uri="{9D8B030D-6E8A-4147-A177-3AD203B41FA5}">
                      <a16:colId xmlns:a16="http://schemas.microsoft.com/office/drawing/2014/main" val="3337360903"/>
                    </a:ext>
                  </a:extLst>
                </a:gridCol>
                <a:gridCol w="1062152">
                  <a:extLst>
                    <a:ext uri="{9D8B030D-6E8A-4147-A177-3AD203B41FA5}">
                      <a16:colId xmlns:a16="http://schemas.microsoft.com/office/drawing/2014/main" val="514143746"/>
                    </a:ext>
                  </a:extLst>
                </a:gridCol>
                <a:gridCol w="1062152">
                  <a:extLst>
                    <a:ext uri="{9D8B030D-6E8A-4147-A177-3AD203B41FA5}">
                      <a16:colId xmlns:a16="http://schemas.microsoft.com/office/drawing/2014/main" val="1023735633"/>
                    </a:ext>
                  </a:extLst>
                </a:gridCol>
                <a:gridCol w="1062152">
                  <a:extLst>
                    <a:ext uri="{9D8B030D-6E8A-4147-A177-3AD203B41FA5}">
                      <a16:colId xmlns:a16="http://schemas.microsoft.com/office/drawing/2014/main" val="954033076"/>
                    </a:ext>
                  </a:extLst>
                </a:gridCol>
                <a:gridCol w="1062152">
                  <a:extLst>
                    <a:ext uri="{9D8B030D-6E8A-4147-A177-3AD203B41FA5}">
                      <a16:colId xmlns:a16="http://schemas.microsoft.com/office/drawing/2014/main" val="1283137058"/>
                    </a:ext>
                  </a:extLst>
                </a:gridCol>
              </a:tblGrid>
              <a:tr h="456962">
                <a:tc rowSpan="2">
                  <a:txBody>
                    <a:bodyPr/>
                    <a:lstStyle/>
                    <a:p>
                      <a:pPr marL="0" marR="0" algn="ctr">
                        <a:lnSpc>
                          <a:spcPct val="107000"/>
                        </a:lnSpc>
                        <a:spcBef>
                          <a:spcPts val="0"/>
                        </a:spcBef>
                        <a:spcAft>
                          <a:spcPts val="0"/>
                        </a:spcAft>
                      </a:pPr>
                      <a:r>
                        <a:rPr lang="en-US" sz="1800" dirty="0">
                          <a:effectLst/>
                        </a:rPr>
                        <a:t>Site</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rowSpan="2">
                  <a:txBody>
                    <a:bodyPr/>
                    <a:lstStyle/>
                    <a:p>
                      <a:pPr marL="0" marR="0" algn="ctr">
                        <a:lnSpc>
                          <a:spcPct val="107000"/>
                        </a:lnSpc>
                        <a:spcBef>
                          <a:spcPts val="0"/>
                        </a:spcBef>
                        <a:spcAft>
                          <a:spcPts val="0"/>
                        </a:spcAft>
                      </a:pPr>
                      <a:r>
                        <a:rPr lang="en-US" sz="1800" dirty="0">
                          <a:effectLst/>
                        </a:rPr>
                        <a:t>Number</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gridSpan="2">
                  <a:txBody>
                    <a:bodyPr/>
                    <a:lstStyle/>
                    <a:p>
                      <a:pPr marL="0" marR="0" algn="ctr">
                        <a:lnSpc>
                          <a:spcPct val="107000"/>
                        </a:lnSpc>
                        <a:spcBef>
                          <a:spcPts val="0"/>
                        </a:spcBef>
                        <a:spcAft>
                          <a:spcPts val="0"/>
                        </a:spcAft>
                      </a:pPr>
                      <a:r>
                        <a:rPr lang="en-US" sz="1800">
                          <a:effectLst/>
                        </a:rPr>
                        <a:t>Ground System</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800">
                          <a:effectLst/>
                        </a:rPr>
                        <a:t>Reprocessed</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effectLst/>
                        </a:rPr>
                        <a:t>Enterprise</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extLst>
                  <a:ext uri="{0D108BD9-81ED-4DB2-BD59-A6C34878D82A}">
                    <a16:rowId xmlns:a16="http://schemas.microsoft.com/office/drawing/2014/main" val="2941926765"/>
                  </a:ext>
                </a:extLst>
              </a:tr>
              <a:tr h="456962">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800">
                          <a:effectLst/>
                        </a:rPr>
                        <a:t>Accuracy</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800" dirty="0">
                          <a:effectLst/>
                        </a:rPr>
                        <a:t>Precision</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800">
                          <a:effectLst/>
                        </a:rPr>
                        <a:t>Accuracy</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800" dirty="0">
                          <a:effectLst/>
                        </a:rPr>
                        <a:t>Precision</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800" dirty="0">
                          <a:effectLst/>
                        </a:rPr>
                        <a:t>Accuracy</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800" dirty="0">
                          <a:effectLst/>
                        </a:rPr>
                        <a:t>Precision</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52762848"/>
                  </a:ext>
                </a:extLst>
              </a:tr>
              <a:tr h="456962">
                <a:tc>
                  <a:txBody>
                    <a:bodyPr/>
                    <a:lstStyle/>
                    <a:p>
                      <a:pPr marL="0" marR="0" algn="ctr">
                        <a:lnSpc>
                          <a:spcPct val="107000"/>
                        </a:lnSpc>
                        <a:spcBef>
                          <a:spcPts val="0"/>
                        </a:spcBef>
                        <a:spcAft>
                          <a:spcPts val="0"/>
                        </a:spcAft>
                      </a:pPr>
                      <a:r>
                        <a:rPr lang="en-US" sz="2000" dirty="0">
                          <a:effectLst/>
                        </a:rPr>
                        <a:t>BND</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9900"/>
                          </a:solidFill>
                          <a:effectLst/>
                          <a:latin typeface="Calibri" panose="020F0502020204030204" pitchFamily="34" charset="0"/>
                          <a:ea typeface="SimSun" panose="02010600030101010101" pitchFamily="2" charset="-122"/>
                          <a:cs typeface="Times New Roman" panose="02020603050405020304" pitchFamily="18" charset="0"/>
                        </a:rPr>
                        <a:t>24</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-0.58</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9900"/>
                          </a:solidFill>
                          <a:effectLst/>
                          <a:latin typeface="Calibri" panose="020F0502020204030204" pitchFamily="34" charset="0"/>
                          <a:ea typeface="SimSun" panose="02010600030101010101" pitchFamily="2" charset="-122"/>
                          <a:cs typeface="Times New Roman" panose="02020603050405020304" pitchFamily="18" charset="0"/>
                        </a:rPr>
                        <a:t>2.70</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0.14</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9900"/>
                          </a:solidFill>
                          <a:effectLst/>
                          <a:latin typeface="Calibri" panose="020F0502020204030204" pitchFamily="34" charset="0"/>
                          <a:ea typeface="SimSun" panose="02010600030101010101" pitchFamily="2" charset="-122"/>
                          <a:cs typeface="Times New Roman" panose="02020603050405020304" pitchFamily="18" charset="0"/>
                        </a:rPr>
                        <a:t>2.69</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0.95</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FFC000"/>
                          </a:solidFill>
                          <a:effectLst/>
                          <a:latin typeface="Calibri" panose="020F0502020204030204" pitchFamily="34" charset="0"/>
                          <a:ea typeface="SimSun" panose="02010600030101010101" pitchFamily="2" charset="-122"/>
                          <a:cs typeface="Times New Roman" panose="02020603050405020304" pitchFamily="18" charset="0"/>
                        </a:rPr>
                        <a:t>2.79</a:t>
                      </a:r>
                      <a:endParaRPr lang="en-US" sz="2000" dirty="0">
                        <a:solidFill>
                          <a:srgbClr val="FFC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268926759"/>
                  </a:ext>
                </a:extLst>
              </a:tr>
              <a:tr h="456962">
                <a:tc>
                  <a:txBody>
                    <a:bodyPr/>
                    <a:lstStyle/>
                    <a:p>
                      <a:pPr marL="0" marR="0" algn="ctr">
                        <a:lnSpc>
                          <a:spcPct val="107000"/>
                        </a:lnSpc>
                        <a:spcBef>
                          <a:spcPts val="0"/>
                        </a:spcBef>
                        <a:spcAft>
                          <a:spcPts val="0"/>
                        </a:spcAft>
                      </a:pPr>
                      <a:r>
                        <a:rPr lang="en-US" sz="2000">
                          <a:effectLst/>
                        </a:rPr>
                        <a:t>TBL</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SimSun" panose="02010600030101010101" pitchFamily="2" charset="-122"/>
                          <a:cs typeface="Times New Roman" panose="02020603050405020304" pitchFamily="18" charset="0"/>
                        </a:rPr>
                        <a:t>371</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-2.37</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1.68</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-1.55</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1.67</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a:t>
                      </a:r>
                      <a:r>
                        <a:rPr lang="en-US" sz="2000" dirty="0" smtClean="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1.03</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1.63</a:t>
                      </a:r>
                    </a:p>
                  </a:txBody>
                  <a:tcPr marL="68580" marR="68580" marT="0" marB="0" anchor="ctr">
                    <a:solidFill>
                      <a:schemeClr val="bg1"/>
                    </a:solidFill>
                  </a:tcPr>
                </a:tc>
                <a:extLst>
                  <a:ext uri="{0D108BD9-81ED-4DB2-BD59-A6C34878D82A}">
                    <a16:rowId xmlns:a16="http://schemas.microsoft.com/office/drawing/2014/main" val="1421361090"/>
                  </a:ext>
                </a:extLst>
              </a:tr>
              <a:tr h="456962">
                <a:tc>
                  <a:txBody>
                    <a:bodyPr/>
                    <a:lstStyle/>
                    <a:p>
                      <a:pPr marL="0" marR="0" algn="ctr">
                        <a:lnSpc>
                          <a:spcPct val="107000"/>
                        </a:lnSpc>
                        <a:spcBef>
                          <a:spcPts val="0"/>
                        </a:spcBef>
                        <a:spcAft>
                          <a:spcPts val="0"/>
                        </a:spcAft>
                      </a:pPr>
                      <a:r>
                        <a:rPr lang="en-US" sz="2000">
                          <a:effectLst/>
                        </a:rPr>
                        <a:t>DRA</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SimSun" panose="02010600030101010101" pitchFamily="2" charset="-122"/>
                          <a:cs typeface="Times New Roman" panose="02020603050405020304" pitchFamily="18" charset="0"/>
                        </a:rPr>
                        <a:t>738</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rPr>
                        <a:t>-4.67</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1.98</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rPr>
                        <a:t>-3.56</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2.15</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9900"/>
                          </a:solidFill>
                          <a:effectLst/>
                          <a:latin typeface="Calibri" panose="020F0502020204030204" pitchFamily="34" charset="0"/>
                          <a:ea typeface="SimSun" panose="02010600030101010101" pitchFamily="2" charset="-122"/>
                          <a:cs typeface="Times New Roman" panose="02020603050405020304" pitchFamily="18" charset="0"/>
                        </a:rPr>
                        <a:t>-2.39</a:t>
                      </a:r>
                      <a:endParaRPr lang="en-US" sz="2000" dirty="0">
                        <a:solidFill>
                          <a:srgbClr val="0099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2.18</a:t>
                      </a:r>
                    </a:p>
                  </a:txBody>
                  <a:tcPr marL="68580" marR="68580" marT="0" marB="0" anchor="ctr">
                    <a:solidFill>
                      <a:schemeClr val="bg1"/>
                    </a:solidFill>
                  </a:tcPr>
                </a:tc>
                <a:extLst>
                  <a:ext uri="{0D108BD9-81ED-4DB2-BD59-A6C34878D82A}">
                    <a16:rowId xmlns:a16="http://schemas.microsoft.com/office/drawing/2014/main" val="2768011607"/>
                  </a:ext>
                </a:extLst>
              </a:tr>
              <a:tr h="456962">
                <a:tc>
                  <a:txBody>
                    <a:bodyPr/>
                    <a:lstStyle/>
                    <a:p>
                      <a:pPr marL="0" marR="0" algn="ctr">
                        <a:lnSpc>
                          <a:spcPct val="107000"/>
                        </a:lnSpc>
                        <a:spcBef>
                          <a:spcPts val="0"/>
                        </a:spcBef>
                        <a:spcAft>
                          <a:spcPts val="0"/>
                        </a:spcAft>
                      </a:pPr>
                      <a:r>
                        <a:rPr lang="en-US" sz="2000">
                          <a:effectLst/>
                        </a:rPr>
                        <a:t>FPK</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9900"/>
                          </a:solidFill>
                          <a:effectLst/>
                          <a:latin typeface="Calibri" panose="020F0502020204030204" pitchFamily="34" charset="0"/>
                          <a:ea typeface="SimSun" panose="02010600030101010101" pitchFamily="2" charset="-122"/>
                          <a:cs typeface="Times New Roman" panose="02020603050405020304" pitchFamily="18" charset="0"/>
                        </a:rPr>
                        <a:t>2</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-1.26</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0.10</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-1.89</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0.11</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a:t>
                      </a:r>
                      <a:r>
                        <a:rPr lang="en-US" sz="2000" dirty="0" smtClean="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1.60</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0.10</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685718170"/>
                  </a:ext>
                </a:extLst>
              </a:tr>
              <a:tr h="456962">
                <a:tc>
                  <a:txBody>
                    <a:bodyPr/>
                    <a:lstStyle/>
                    <a:p>
                      <a:pPr marL="0" marR="0" algn="ctr">
                        <a:lnSpc>
                          <a:spcPct val="107000"/>
                        </a:lnSpc>
                        <a:spcBef>
                          <a:spcPts val="0"/>
                        </a:spcBef>
                        <a:spcAft>
                          <a:spcPts val="0"/>
                        </a:spcAft>
                      </a:pPr>
                      <a:r>
                        <a:rPr lang="en-US" sz="2000" dirty="0" smtClean="0">
                          <a:effectLst/>
                        </a:rPr>
                        <a:t>GWN</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9900"/>
                          </a:solidFill>
                          <a:effectLst/>
                          <a:latin typeface="Calibri" panose="020F0502020204030204" pitchFamily="34" charset="0"/>
                          <a:ea typeface="SimSun" panose="02010600030101010101" pitchFamily="2" charset="-122"/>
                          <a:cs typeface="Times New Roman" panose="02020603050405020304" pitchFamily="18" charset="0"/>
                        </a:rPr>
                        <a:t>43</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-0.09</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rPr>
                        <a:t>3.35</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0.96</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rPr>
                        <a:t>3.43</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1.96</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FF0000"/>
                          </a:solidFill>
                          <a:effectLst/>
                          <a:latin typeface="Calibri" panose="020F0502020204030204" pitchFamily="34" charset="0"/>
                          <a:ea typeface="SimSun" panose="02010600030101010101" pitchFamily="2" charset="-122"/>
                          <a:cs typeface="Times New Roman" panose="02020603050405020304" pitchFamily="18" charset="0"/>
                        </a:rPr>
                        <a:t>3.37</a:t>
                      </a:r>
                      <a:endParaRPr lang="en-US" sz="20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57053817"/>
                  </a:ext>
                </a:extLst>
              </a:tr>
              <a:tr h="456962">
                <a:tc>
                  <a:txBody>
                    <a:bodyPr/>
                    <a:lstStyle/>
                    <a:p>
                      <a:pPr marL="0" marR="0" algn="ctr">
                        <a:lnSpc>
                          <a:spcPct val="107000"/>
                        </a:lnSpc>
                        <a:spcBef>
                          <a:spcPts val="0"/>
                        </a:spcBef>
                        <a:spcAft>
                          <a:spcPts val="0"/>
                        </a:spcAft>
                      </a:pPr>
                      <a:r>
                        <a:rPr lang="en-US" sz="2000" dirty="0">
                          <a:effectLst/>
                        </a:rPr>
                        <a:t>PSU</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9900"/>
                          </a:solidFill>
                          <a:effectLst/>
                          <a:latin typeface="Calibri" panose="020F0502020204030204" pitchFamily="34" charset="0"/>
                          <a:ea typeface="SimSun" panose="02010600030101010101" pitchFamily="2" charset="-122"/>
                          <a:cs typeface="Times New Roman" panose="02020603050405020304" pitchFamily="18" charset="0"/>
                        </a:rPr>
                        <a:t>18</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-0.82</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1.64</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0.20</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1.62</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1.23</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1.86</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63436580"/>
                  </a:ext>
                </a:extLst>
              </a:tr>
              <a:tr h="456962">
                <a:tc>
                  <a:txBody>
                    <a:bodyPr/>
                    <a:lstStyle/>
                    <a:p>
                      <a:pPr marL="0" marR="0" algn="ctr">
                        <a:lnSpc>
                          <a:spcPct val="107000"/>
                        </a:lnSpc>
                        <a:spcBef>
                          <a:spcPts val="0"/>
                        </a:spcBef>
                        <a:spcAft>
                          <a:spcPts val="0"/>
                        </a:spcAft>
                      </a:pPr>
                      <a:r>
                        <a:rPr lang="en-US" sz="2000" dirty="0">
                          <a:effectLst/>
                        </a:rPr>
                        <a:t>SXF</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SimSun" panose="02010600030101010101" pitchFamily="2" charset="-122"/>
                          <a:cs typeface="Times New Roman" panose="02020603050405020304" pitchFamily="18" charset="0"/>
                        </a:rPr>
                        <a:t>0</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SimSun" panose="02010600030101010101" pitchFamily="2" charset="-122"/>
                          <a:cs typeface="Times New Roman" panose="02020603050405020304" pitchFamily="18" charset="0"/>
                        </a:rPr>
                        <a:t> </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SimSun" panose="02010600030101010101" pitchFamily="2" charset="-122"/>
                          <a:cs typeface="Times New Roman" panose="02020603050405020304" pitchFamily="18" charset="0"/>
                        </a:rPr>
                        <a:t> </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SimSun" panose="02010600030101010101" pitchFamily="2" charset="-122"/>
                          <a:cs typeface="Times New Roman" panose="02020603050405020304" pitchFamily="18" charset="0"/>
                        </a:rPr>
                        <a:t> </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SimSun" panose="02010600030101010101" pitchFamily="2" charset="-122"/>
                          <a:cs typeface="Times New Roman" panose="02020603050405020304" pitchFamily="18" charset="0"/>
                        </a:rPr>
                        <a:t> </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SimSun" panose="02010600030101010101" pitchFamily="2" charset="-122"/>
                          <a:cs typeface="Times New Roman" panose="02020603050405020304" pitchFamily="18" charset="0"/>
                        </a:rPr>
                        <a:t> </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SimSun" panose="02010600030101010101" pitchFamily="2" charset="-122"/>
                          <a:cs typeface="Times New Roman" panose="02020603050405020304" pitchFamily="18" charset="0"/>
                        </a:rPr>
                        <a:t> </a:t>
                      </a:r>
                    </a:p>
                  </a:txBody>
                  <a:tcPr marL="68580" marR="68580" marT="0" marB="0" anchor="ctr">
                    <a:solidFill>
                      <a:schemeClr val="bg1"/>
                    </a:solidFill>
                  </a:tcPr>
                </a:tc>
                <a:extLst>
                  <a:ext uri="{0D108BD9-81ED-4DB2-BD59-A6C34878D82A}">
                    <a16:rowId xmlns:a16="http://schemas.microsoft.com/office/drawing/2014/main" val="3997976145"/>
                  </a:ext>
                </a:extLst>
              </a:tr>
              <a:tr h="456962">
                <a:tc>
                  <a:txBody>
                    <a:bodyPr/>
                    <a:lstStyle/>
                    <a:p>
                      <a:pPr marL="0" marR="0" algn="ctr">
                        <a:lnSpc>
                          <a:spcPct val="107000"/>
                        </a:lnSpc>
                        <a:spcBef>
                          <a:spcPts val="0"/>
                        </a:spcBef>
                        <a:spcAft>
                          <a:spcPts val="0"/>
                        </a:spcAft>
                      </a:pPr>
                      <a:r>
                        <a:rPr lang="en-US" sz="2000">
                          <a:effectLst/>
                        </a:rPr>
                        <a:t>Overall</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SimSun" panose="02010600030101010101" pitchFamily="2" charset="-122"/>
                          <a:cs typeface="Times New Roman" panose="02020603050405020304" pitchFamily="18" charset="0"/>
                        </a:rPr>
                        <a:t>1196</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rPr>
                        <a:t>-3.64</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1.91</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FF9900"/>
                          </a:solidFill>
                          <a:effectLst/>
                          <a:latin typeface="Calibri" panose="020F0502020204030204" pitchFamily="34" charset="0"/>
                          <a:ea typeface="SimSun" panose="02010600030101010101" pitchFamily="2" charset="-122"/>
                          <a:cs typeface="Times New Roman" panose="02020603050405020304" pitchFamily="18" charset="0"/>
                        </a:rPr>
                        <a:t>-2.64</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2.01</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-1.69</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2000" dirty="0" smtClean="0">
                          <a:solidFill>
                            <a:srgbClr val="00B050"/>
                          </a:solidFill>
                          <a:effectLst/>
                          <a:latin typeface="Calibri" panose="020F0502020204030204" pitchFamily="34" charset="0"/>
                          <a:ea typeface="SimSun" panose="02010600030101010101" pitchFamily="2" charset="-122"/>
                          <a:cs typeface="Times New Roman" panose="02020603050405020304" pitchFamily="18" charset="0"/>
                        </a:rPr>
                        <a:t>2.03</a:t>
                      </a:r>
                      <a:endParaRPr lang="en-US" sz="2000" dirty="0">
                        <a:solidFill>
                          <a:srgbClr val="00B05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992866658"/>
                  </a:ext>
                </a:extLst>
              </a:tr>
            </a:tbl>
          </a:graphicData>
        </a:graphic>
      </p:graphicFrame>
    </p:spTree>
    <p:extLst>
      <p:ext uri="{BB962C8B-B14F-4D97-AF65-F5344CB8AC3E}">
        <p14:creationId xmlns:p14="http://schemas.microsoft.com/office/powerpoint/2010/main" val="35299106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1371600" y="255494"/>
            <a:ext cx="6387353" cy="6172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itle 1"/>
          <p:cNvSpPr>
            <a:spLocks noGrp="1"/>
          </p:cNvSpPr>
          <p:nvPr>
            <p:ph type="title"/>
          </p:nvPr>
        </p:nvSpPr>
        <p:spPr>
          <a:xfrm>
            <a:off x="457198" y="-29081"/>
            <a:ext cx="8229600" cy="1143001"/>
          </a:xfrm>
        </p:spPr>
        <p:txBody>
          <a:bodyPr/>
          <a:lstStyle/>
          <a:p>
            <a:r>
              <a:rPr lang="en-US" sz="3200" dirty="0" smtClean="0">
                <a:solidFill>
                  <a:srgbClr val="F8F8F8"/>
                </a:solidFill>
                <a:effectLst>
                  <a:outerShdw blurRad="38100" dist="38100" dir="2700000" algn="tl">
                    <a:srgbClr val="000000">
                      <a:alpha val="43137"/>
                    </a:srgbClr>
                  </a:outerShdw>
                </a:effectLst>
                <a:latin typeface="Calibri" pitchFamily="34" charset="0"/>
              </a:rPr>
              <a:t>GOES-17 LST </a:t>
            </a:r>
            <a:r>
              <a:rPr lang="en-US" sz="3200" dirty="0">
                <a:solidFill>
                  <a:srgbClr val="F8F8F8"/>
                </a:solidFill>
                <a:effectLst>
                  <a:outerShdw blurRad="38100" dist="38100" dir="2700000" algn="tl">
                    <a:srgbClr val="000000">
                      <a:alpha val="43137"/>
                    </a:srgbClr>
                  </a:outerShdw>
                </a:effectLst>
                <a:latin typeface="Calibri" pitchFamily="34" charset="0"/>
              </a:rPr>
              <a:t>vs. </a:t>
            </a:r>
            <a:r>
              <a:rPr lang="en-US" sz="3200" dirty="0" smtClean="0">
                <a:solidFill>
                  <a:srgbClr val="F8F8F8"/>
                </a:solidFill>
                <a:effectLst>
                  <a:outerShdw blurRad="38100" dist="38100" dir="2700000" algn="tl">
                    <a:srgbClr val="000000">
                      <a:alpha val="43137"/>
                    </a:srgbClr>
                  </a:outerShdw>
                </a:effectLst>
                <a:latin typeface="Calibri" pitchFamily="34" charset="0"/>
              </a:rPr>
              <a:t>SURFRAD LST</a:t>
            </a:r>
            <a:endParaRPr lang="en-US" sz="320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26</a:t>
            </a:fld>
            <a:endParaRPr lang="en-US" sz="1200" b="0" i="0" u="none" strike="noStrike" cap="none" dirty="0">
              <a:solidFill>
                <a:schemeClr val="lt1"/>
              </a:solidFill>
              <a:latin typeface="Calibri"/>
              <a:ea typeface="Calibri"/>
              <a:cs typeface="Calibri"/>
              <a:sym typeface="Calibri"/>
            </a:endParaRPr>
          </a:p>
        </p:txBody>
      </p:sp>
      <p:graphicFrame>
        <p:nvGraphicFramePr>
          <p:cNvPr id="7" name="Table 6"/>
          <p:cNvGraphicFramePr>
            <a:graphicFrameLocks noGrp="1"/>
          </p:cNvGraphicFramePr>
          <p:nvPr>
            <p:extLst>
              <p:ext uri="{D42A27DB-BD31-4B8C-83A1-F6EECF244321}">
                <p14:modId xmlns:p14="http://schemas.microsoft.com/office/powerpoint/2010/main" val="287963934"/>
              </p:ext>
            </p:extLst>
          </p:nvPr>
        </p:nvGraphicFramePr>
        <p:xfrm>
          <a:off x="701337" y="1398495"/>
          <a:ext cx="7732450" cy="4783778"/>
        </p:xfrm>
        <a:graphic>
          <a:graphicData uri="http://schemas.openxmlformats.org/drawingml/2006/table">
            <a:tbl>
              <a:tblPr firstRow="1" bandRow="1">
                <a:tableStyleId>{EC886631-476B-4E1F-8019-434EE7F9039B}</a:tableStyleId>
              </a:tblPr>
              <a:tblGrid>
                <a:gridCol w="1987388">
                  <a:extLst>
                    <a:ext uri="{9D8B030D-6E8A-4147-A177-3AD203B41FA5}">
                      <a16:colId xmlns:a16="http://schemas.microsoft.com/office/drawing/2014/main" val="20000"/>
                    </a:ext>
                  </a:extLst>
                </a:gridCol>
                <a:gridCol w="992501">
                  <a:extLst>
                    <a:ext uri="{9D8B030D-6E8A-4147-A177-3AD203B41FA5}">
                      <a16:colId xmlns:a16="http://schemas.microsoft.com/office/drawing/2014/main" val="20001"/>
                    </a:ext>
                  </a:extLst>
                </a:gridCol>
                <a:gridCol w="954330">
                  <a:extLst>
                    <a:ext uri="{9D8B030D-6E8A-4147-A177-3AD203B41FA5}">
                      <a16:colId xmlns:a16="http://schemas.microsoft.com/office/drawing/2014/main" val="20002"/>
                    </a:ext>
                  </a:extLst>
                </a:gridCol>
                <a:gridCol w="916156">
                  <a:extLst>
                    <a:ext uri="{9D8B030D-6E8A-4147-A177-3AD203B41FA5}">
                      <a16:colId xmlns:a16="http://schemas.microsoft.com/office/drawing/2014/main" val="20003"/>
                    </a:ext>
                  </a:extLst>
                </a:gridCol>
                <a:gridCol w="982960">
                  <a:extLst>
                    <a:ext uri="{9D8B030D-6E8A-4147-A177-3AD203B41FA5}">
                      <a16:colId xmlns:a16="http://schemas.microsoft.com/office/drawing/2014/main" val="20004"/>
                    </a:ext>
                  </a:extLst>
                </a:gridCol>
                <a:gridCol w="897069">
                  <a:extLst>
                    <a:ext uri="{9D8B030D-6E8A-4147-A177-3AD203B41FA5}">
                      <a16:colId xmlns:a16="http://schemas.microsoft.com/office/drawing/2014/main" val="20005"/>
                    </a:ext>
                  </a:extLst>
                </a:gridCol>
                <a:gridCol w="1002046">
                  <a:extLst>
                    <a:ext uri="{9D8B030D-6E8A-4147-A177-3AD203B41FA5}">
                      <a16:colId xmlns:a16="http://schemas.microsoft.com/office/drawing/2014/main" val="20006"/>
                    </a:ext>
                  </a:extLst>
                </a:gridCol>
              </a:tblGrid>
              <a:tr h="370840">
                <a:tc>
                  <a:txBody>
                    <a:bodyPr/>
                    <a:lstStyle/>
                    <a:p>
                      <a:pPr algn="ctr"/>
                      <a:r>
                        <a:rPr lang="en-US" sz="1800" dirty="0" smtClean="0">
                          <a:effectLst>
                            <a:outerShdw blurRad="38100" dist="38100" dir="2700000" algn="tl">
                              <a:srgbClr val="000000">
                                <a:alpha val="43137"/>
                              </a:srgbClr>
                            </a:outerShdw>
                          </a:effectLst>
                          <a:latin typeface="Calibri" panose="020F0502020204030204" pitchFamily="34" charset="0"/>
                        </a:rPr>
                        <a:t>Site</a:t>
                      </a:r>
                      <a:endParaRPr lang="en-US" sz="1800" dirty="0">
                        <a:effectLst>
                          <a:outerShdw blurRad="38100" dist="38100" dir="2700000" algn="tl">
                            <a:srgbClr val="000000">
                              <a:alpha val="43137"/>
                            </a:srgbClr>
                          </a:outerShdw>
                        </a:effectLst>
                        <a:latin typeface="Calibri" panose="020F0502020204030204" pitchFamily="34" charset="0"/>
                      </a:endParaRPr>
                    </a:p>
                  </a:txBody>
                  <a:tcPr/>
                </a:tc>
                <a:tc gridSpan="6">
                  <a:txBody>
                    <a:bodyPr/>
                    <a:lstStyle/>
                    <a:p>
                      <a:pPr algn="ctr"/>
                      <a:r>
                        <a:rPr lang="en-US" sz="1800" b="1" baseline="0" dirty="0" smtClean="0">
                          <a:solidFill>
                            <a:srgbClr val="FFFF00"/>
                          </a:solidFill>
                          <a:effectLst>
                            <a:outerShdw blurRad="38100" dist="38100" dir="2700000" algn="tl">
                              <a:srgbClr val="000000">
                                <a:alpha val="43137"/>
                              </a:srgbClr>
                            </a:outerShdw>
                          </a:effectLst>
                          <a:latin typeface="Calibri" panose="020F0502020204030204" pitchFamily="34" charset="0"/>
                        </a:rPr>
                        <a:t>Specifications Met Products?</a:t>
                      </a:r>
                      <a:endParaRPr lang="en-US" sz="1800" b="1" dirty="0">
                        <a:solidFill>
                          <a:srgbClr val="FFFF00"/>
                        </a:solidFill>
                        <a:effectLst>
                          <a:outerShdw blurRad="38100" dist="38100" dir="2700000" algn="tl">
                            <a:srgbClr val="000000">
                              <a:alpha val="43137"/>
                            </a:srgbClr>
                          </a:outerShdw>
                        </a:effectLst>
                        <a:latin typeface="Calibri" panose="020F0502020204030204" pitchFamily="34" charset="0"/>
                      </a:endParaRPr>
                    </a:p>
                  </a:txBody>
                  <a:tcPr anchor="ctr"/>
                </a:tc>
                <a:tc hMerge="1">
                  <a:txBody>
                    <a:bodyPr/>
                    <a:lstStyle/>
                    <a:p>
                      <a:endParaRPr lang="en-US" dirty="0"/>
                    </a:p>
                  </a:txBody>
                  <a:tcP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a:txBody>
                    <a:bodyPr/>
                    <a:lstStyle/>
                    <a:p>
                      <a:pPr algn="ctr"/>
                      <a:r>
                        <a:rPr lang="en-US" sz="1800" dirty="0" smtClean="0">
                          <a:effectLst>
                            <a:outerShdw blurRad="38100" dist="38100" dir="2700000" algn="tl">
                              <a:srgbClr val="000000">
                                <a:alpha val="43137"/>
                              </a:srgbClr>
                            </a:outerShdw>
                          </a:effectLst>
                          <a:latin typeface="Calibri" panose="020F0502020204030204" pitchFamily="34" charset="0"/>
                        </a:rPr>
                        <a:t>Domain</a:t>
                      </a:r>
                      <a:endParaRPr lang="en-US" sz="1800" dirty="0">
                        <a:effectLst>
                          <a:outerShdw blurRad="38100" dist="38100" dir="2700000" algn="tl">
                            <a:srgbClr val="000000">
                              <a:alpha val="43137"/>
                            </a:srgbClr>
                          </a:outerShdw>
                        </a:effectLst>
                        <a:latin typeface="Calibri" panose="020F0502020204030204" pitchFamily="34" charset="0"/>
                      </a:endParaRPr>
                    </a:p>
                  </a:txBody>
                  <a:tcPr/>
                </a:tc>
                <a:tc gridSpan="2">
                  <a:txBody>
                    <a:bodyPr/>
                    <a:lstStyle/>
                    <a:p>
                      <a:pPr algn="ctr"/>
                      <a:r>
                        <a:rPr lang="en-US" sz="1700" b="1" dirty="0" smtClean="0">
                          <a:solidFill>
                            <a:schemeClr val="tx2"/>
                          </a:solidFill>
                          <a:effectLst>
                            <a:outerShdw blurRad="38100" dist="38100" dir="2700000" algn="tl">
                              <a:srgbClr val="000000">
                                <a:alpha val="43137"/>
                              </a:srgbClr>
                            </a:outerShdw>
                          </a:effectLst>
                          <a:latin typeface="Calibri" panose="020F0502020204030204" pitchFamily="34" charset="0"/>
                        </a:rPr>
                        <a:t>CONUS</a:t>
                      </a:r>
                      <a:endParaRPr lang="en-US" sz="1700" b="1" dirty="0">
                        <a:solidFill>
                          <a:schemeClr val="tx2"/>
                        </a:solidFill>
                        <a:effectLst>
                          <a:outerShdw blurRad="38100" dist="38100" dir="2700000" algn="tl">
                            <a:srgbClr val="000000">
                              <a:alpha val="43137"/>
                            </a:srgbClr>
                          </a:outerShdw>
                        </a:effectLst>
                        <a:latin typeface="Calibri" panose="020F0502020204030204" pitchFamily="34" charset="0"/>
                      </a:endParaRPr>
                    </a:p>
                  </a:txBody>
                  <a:tcPr anchor="ctr"/>
                </a:tc>
                <a:tc hMerge="1">
                  <a:txBody>
                    <a:bodyPr/>
                    <a:lstStyle/>
                    <a:p>
                      <a:endParaRPr lang="en-US"/>
                    </a:p>
                  </a:txBody>
                  <a:tcPr/>
                </a:tc>
                <a:tc gridSpan="2">
                  <a:txBody>
                    <a:bodyPr/>
                    <a:lstStyle/>
                    <a:p>
                      <a:pPr algn="ctr"/>
                      <a:r>
                        <a:rPr lang="en-US" sz="1700" b="1" dirty="0" smtClean="0">
                          <a:solidFill>
                            <a:schemeClr val="tx2"/>
                          </a:solidFill>
                          <a:effectLst>
                            <a:outerShdw blurRad="38100" dist="38100" dir="2700000" algn="tl">
                              <a:srgbClr val="000000">
                                <a:alpha val="43137"/>
                              </a:srgbClr>
                            </a:outerShdw>
                          </a:effectLst>
                          <a:latin typeface="Calibri" panose="020F0502020204030204" pitchFamily="34" charset="0"/>
                        </a:rPr>
                        <a:t>Full Disk</a:t>
                      </a:r>
                      <a:endParaRPr lang="en-US" sz="1700" b="1" dirty="0">
                        <a:solidFill>
                          <a:schemeClr val="tx2"/>
                        </a:solidFill>
                        <a:effectLst>
                          <a:outerShdw blurRad="38100" dist="38100" dir="2700000" algn="tl">
                            <a:srgbClr val="000000">
                              <a:alpha val="43137"/>
                            </a:srgbClr>
                          </a:outerShdw>
                        </a:effectLst>
                        <a:latin typeface="Calibri" panose="020F0502020204030204" pitchFamily="34" charset="0"/>
                      </a:endParaRPr>
                    </a:p>
                  </a:txBody>
                  <a:tcPr anchor="ctr"/>
                </a:tc>
                <a:tc hMerge="1">
                  <a:txBody>
                    <a:bodyPr/>
                    <a:lstStyle/>
                    <a:p>
                      <a:endParaRPr lang="en-US"/>
                    </a:p>
                  </a:txBody>
                  <a:tcPr/>
                </a:tc>
                <a:tc gridSpan="2">
                  <a:txBody>
                    <a:bodyPr/>
                    <a:lstStyle/>
                    <a:p>
                      <a:pPr algn="ctr"/>
                      <a:r>
                        <a:rPr lang="en-US" sz="1700" b="1" dirty="0" smtClean="0">
                          <a:solidFill>
                            <a:schemeClr val="tx2"/>
                          </a:solidFill>
                          <a:effectLst>
                            <a:outerShdw blurRad="38100" dist="38100" dir="2700000" algn="tl">
                              <a:srgbClr val="000000">
                                <a:alpha val="43137"/>
                              </a:srgbClr>
                            </a:outerShdw>
                          </a:effectLst>
                          <a:latin typeface="Calibri" panose="020F0502020204030204" pitchFamily="34" charset="0"/>
                        </a:rPr>
                        <a:t>MESO</a:t>
                      </a:r>
                      <a:endParaRPr lang="en-US" sz="1700" b="1" dirty="0">
                        <a:solidFill>
                          <a:schemeClr val="tx2"/>
                        </a:solidFill>
                        <a:effectLst>
                          <a:outerShdw blurRad="38100" dist="38100" dir="2700000" algn="tl">
                            <a:srgbClr val="000000">
                              <a:alpha val="43137"/>
                            </a:srgbClr>
                          </a:outerShdw>
                        </a:effectLst>
                        <a:latin typeface="Calibri" panose="020F0502020204030204" pitchFamily="34" charset="0"/>
                      </a:endParaRPr>
                    </a:p>
                  </a:txBody>
                  <a:tcPr anchor="ctr"/>
                </a:tc>
                <a:tc hMerge="1">
                  <a:txBody>
                    <a:bodyPr/>
                    <a:lstStyle/>
                    <a:p>
                      <a:endParaRPr lang="en-US"/>
                    </a:p>
                  </a:txBody>
                  <a:tcPr/>
                </a:tc>
                <a:extLst>
                  <a:ext uri="{0D108BD9-81ED-4DB2-BD59-A6C34878D82A}">
                    <a16:rowId xmlns:a16="http://schemas.microsoft.com/office/drawing/2014/main" val="10001"/>
                  </a:ext>
                </a:extLst>
              </a:tr>
              <a:tr h="384498">
                <a:tc>
                  <a:txBody>
                    <a:bodyPr/>
                    <a:lstStyle/>
                    <a:p>
                      <a:pPr algn="ctr"/>
                      <a:r>
                        <a:rPr lang="en-US" sz="1800" b="1" dirty="0" smtClean="0">
                          <a:effectLst/>
                          <a:latin typeface="Calibri" panose="020F0502020204030204" pitchFamily="34" charset="0"/>
                        </a:rPr>
                        <a:t>Site</a:t>
                      </a:r>
                      <a:endParaRPr lang="en-US" sz="1800" b="1" dirty="0">
                        <a:effectLst/>
                        <a:latin typeface="Calibri" panose="020F0502020204030204" pitchFamily="34" charset="0"/>
                      </a:endParaRPr>
                    </a:p>
                  </a:txBody>
                  <a:tcPr anchor="ctr"/>
                </a:tc>
                <a:tc>
                  <a:txBody>
                    <a:bodyPr/>
                    <a:lstStyle/>
                    <a:p>
                      <a:pPr algn="ctr"/>
                      <a:r>
                        <a:rPr lang="en-US" sz="1300" b="1" dirty="0" smtClean="0">
                          <a:latin typeface="Calibri" panose="020F0502020204030204" pitchFamily="34" charset="0"/>
                        </a:rPr>
                        <a:t>Accuracy</a:t>
                      </a:r>
                      <a:endParaRPr lang="en-US" sz="1300" b="1" dirty="0">
                        <a:latin typeface="Calibri" panose="020F0502020204030204" pitchFamily="34" charset="0"/>
                      </a:endParaRPr>
                    </a:p>
                  </a:txBody>
                  <a:tcPr anchor="ctr"/>
                </a:tc>
                <a:tc>
                  <a:txBody>
                    <a:bodyPr/>
                    <a:lstStyle/>
                    <a:p>
                      <a:pPr algn="ctr"/>
                      <a:r>
                        <a:rPr lang="en-US" sz="1300" b="1" dirty="0" smtClean="0">
                          <a:latin typeface="Calibri" panose="020F0502020204030204" pitchFamily="34" charset="0"/>
                        </a:rPr>
                        <a:t>Precision</a:t>
                      </a:r>
                      <a:endParaRPr lang="en-US" sz="1300" b="1" dirty="0">
                        <a:latin typeface="Calibri" panose="020F0502020204030204" pitchFamily="34" charset="0"/>
                      </a:endParaRPr>
                    </a:p>
                  </a:txBody>
                  <a:tcPr anchor="ctr"/>
                </a:tc>
                <a:tc>
                  <a:txBody>
                    <a:bodyPr/>
                    <a:lstStyle/>
                    <a:p>
                      <a:pPr algn="ctr"/>
                      <a:r>
                        <a:rPr lang="en-US" sz="1300" b="1" dirty="0" smtClean="0">
                          <a:latin typeface="Calibri" panose="020F0502020204030204" pitchFamily="34" charset="0"/>
                        </a:rPr>
                        <a:t>Accuracy</a:t>
                      </a:r>
                      <a:endParaRPr lang="en-US" sz="1300" b="1" dirty="0">
                        <a:latin typeface="Calibri" panose="020F0502020204030204" pitchFamily="34" charset="0"/>
                      </a:endParaRPr>
                    </a:p>
                  </a:txBody>
                  <a:tcPr anchor="ctr"/>
                </a:tc>
                <a:tc>
                  <a:txBody>
                    <a:bodyPr/>
                    <a:lstStyle/>
                    <a:p>
                      <a:pPr algn="ctr"/>
                      <a:r>
                        <a:rPr lang="en-US" sz="1300" b="1" dirty="0" smtClean="0">
                          <a:latin typeface="Calibri" panose="020F0502020204030204" pitchFamily="34" charset="0"/>
                        </a:rPr>
                        <a:t>Precision</a:t>
                      </a:r>
                      <a:endParaRPr lang="en-US" sz="1300" b="1" dirty="0">
                        <a:latin typeface="Calibri" panose="020F0502020204030204" pitchFamily="34" charset="0"/>
                      </a:endParaRPr>
                    </a:p>
                  </a:txBody>
                  <a:tcPr anchor="ctr"/>
                </a:tc>
                <a:tc>
                  <a:txBody>
                    <a:bodyPr/>
                    <a:lstStyle/>
                    <a:p>
                      <a:pPr algn="ctr"/>
                      <a:r>
                        <a:rPr lang="en-US" sz="1300" b="1" dirty="0" smtClean="0">
                          <a:latin typeface="Calibri" panose="020F0502020204030204" pitchFamily="34" charset="0"/>
                        </a:rPr>
                        <a:t>Accuracy</a:t>
                      </a:r>
                      <a:endParaRPr lang="en-US" sz="1300" b="1" dirty="0">
                        <a:latin typeface="Calibri" panose="020F0502020204030204" pitchFamily="34" charset="0"/>
                      </a:endParaRPr>
                    </a:p>
                  </a:txBody>
                  <a:tcPr anchor="ctr"/>
                </a:tc>
                <a:tc>
                  <a:txBody>
                    <a:bodyPr/>
                    <a:lstStyle/>
                    <a:p>
                      <a:pPr algn="ctr"/>
                      <a:r>
                        <a:rPr lang="en-US" sz="1300" b="1" dirty="0" smtClean="0">
                          <a:latin typeface="Calibri" panose="020F0502020204030204" pitchFamily="34" charset="0"/>
                        </a:rPr>
                        <a:t>Precision</a:t>
                      </a:r>
                      <a:endParaRPr lang="en-US" sz="1300" b="1" dirty="0">
                        <a:latin typeface="Calibri" panose="020F0502020204030204" pitchFamily="34" charset="0"/>
                      </a:endParaRPr>
                    </a:p>
                  </a:txBody>
                  <a:tcPr anchor="ctr"/>
                </a:tc>
                <a:extLst>
                  <a:ext uri="{0D108BD9-81ED-4DB2-BD59-A6C34878D82A}">
                    <a16:rowId xmlns:a16="http://schemas.microsoft.com/office/drawing/2014/main" val="10002"/>
                  </a:ext>
                </a:extLst>
              </a:tr>
              <a:tr h="370840">
                <a:tc>
                  <a:txBody>
                    <a:bodyPr/>
                    <a:lstStyle/>
                    <a:p>
                      <a:pPr algn="ctr"/>
                      <a:r>
                        <a:rPr lang="en-US" sz="1600" dirty="0" err="1" smtClean="0">
                          <a:latin typeface="Calibri" panose="020F0502020204030204" pitchFamily="34" charset="0"/>
                        </a:rPr>
                        <a:t>Bondville_IL</a:t>
                      </a:r>
                      <a:endParaRPr lang="en-US" sz="1600" dirty="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dirty="0"/>
                    </a:p>
                  </a:txBody>
                  <a:tcPr anchor="ctr"/>
                </a:tc>
                <a:tc>
                  <a:txBody>
                    <a:bodyPr/>
                    <a:lstStyle/>
                    <a:p>
                      <a:pPr algn="ctr"/>
                      <a:r>
                        <a:rPr lang="en-US" sz="2400" dirty="0" smtClean="0">
                          <a:solidFill>
                            <a:srgbClr val="009900"/>
                          </a:solidFill>
                          <a:latin typeface="Calibri" panose="020F0502020204030204" pitchFamily="34" charset="0"/>
                        </a:rPr>
                        <a:t>√</a:t>
                      </a:r>
                      <a:endParaRPr lang="en-US" sz="1600" dirty="0"/>
                    </a:p>
                  </a:txBody>
                  <a:tcPr anchor="ctr"/>
                </a:tc>
                <a:tc>
                  <a:txBody>
                    <a:bodyPr/>
                    <a:lstStyle/>
                    <a:p>
                      <a:pPr algn="ctr"/>
                      <a:r>
                        <a:rPr lang="en-US" sz="2400" smtClean="0">
                          <a:solidFill>
                            <a:srgbClr val="009900"/>
                          </a:solidFill>
                          <a:latin typeface="Calibri" panose="020F0502020204030204" pitchFamily="34" charset="0"/>
                        </a:rPr>
                        <a:t>√</a:t>
                      </a:r>
                      <a:endParaRPr lang="en-US" sz="1600" dirty="0"/>
                    </a:p>
                  </a:txBody>
                  <a:tcPr anchor="ctr"/>
                </a:tc>
                <a:tc>
                  <a:txBody>
                    <a:bodyPr/>
                    <a:lstStyle/>
                    <a:p>
                      <a:pPr algn="ctr"/>
                      <a:r>
                        <a:rPr lang="en-US" sz="2400" dirty="0" smtClean="0">
                          <a:solidFill>
                            <a:srgbClr val="FF9900"/>
                          </a:solidFill>
                          <a:latin typeface="Calibri" panose="020F0502020204030204" pitchFamily="34" charset="0"/>
                        </a:rPr>
                        <a:t>√</a:t>
                      </a:r>
                      <a:endParaRPr lang="en-US" sz="1600" dirty="0">
                        <a:solidFill>
                          <a:srgbClr val="FF9900"/>
                        </a:solidFill>
                      </a:endParaRPr>
                    </a:p>
                  </a:txBody>
                  <a:tcPr anchor="ctr"/>
                </a:tc>
                <a:extLst>
                  <a:ext uri="{0D108BD9-81ED-4DB2-BD59-A6C34878D82A}">
                    <a16:rowId xmlns:a16="http://schemas.microsoft.com/office/drawing/2014/main" val="10003"/>
                  </a:ext>
                </a:extLst>
              </a:tr>
              <a:tr h="370840">
                <a:tc>
                  <a:txBody>
                    <a:bodyPr/>
                    <a:lstStyle/>
                    <a:p>
                      <a:pPr algn="ctr"/>
                      <a:r>
                        <a:rPr lang="en-US" sz="1600" dirty="0" err="1" smtClean="0">
                          <a:latin typeface="Calibri" panose="020F0502020204030204" pitchFamily="34" charset="0"/>
                        </a:rPr>
                        <a:t>Boulder_CO</a:t>
                      </a:r>
                      <a:endParaRPr lang="en-US" sz="1600" dirty="0">
                        <a:latin typeface="Calibri" panose="020F0502020204030204" pitchFamily="34" charset="0"/>
                      </a:endParaRPr>
                    </a:p>
                  </a:txBody>
                  <a:tcPr anchor="ctr"/>
                </a:tc>
                <a:tc>
                  <a:txBody>
                    <a:bodyPr/>
                    <a:lstStyle/>
                    <a:p>
                      <a:pPr algn="ctr"/>
                      <a:r>
                        <a:rPr lang="en-US" sz="240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dirty="0"/>
                    </a:p>
                  </a:txBody>
                  <a:tcPr anchor="ctr"/>
                </a:tc>
                <a:tc>
                  <a:txBody>
                    <a:bodyPr/>
                    <a:lstStyle/>
                    <a:p>
                      <a:pPr algn="ctr"/>
                      <a:r>
                        <a:rPr lang="en-US" sz="2400" dirty="0" smtClean="0">
                          <a:solidFill>
                            <a:srgbClr val="009900"/>
                          </a:solidFill>
                          <a:latin typeface="Calibri" panose="020F0502020204030204" pitchFamily="34" charset="0"/>
                        </a:rPr>
                        <a:t>√</a:t>
                      </a:r>
                      <a:endParaRPr lang="en-US" sz="1600" dirty="0"/>
                    </a:p>
                  </a:txBody>
                  <a:tcPr anchor="ctr"/>
                </a:tc>
                <a:tc>
                  <a:txBody>
                    <a:bodyPr/>
                    <a:lstStyle/>
                    <a:p>
                      <a:pPr algn="ctr"/>
                      <a:r>
                        <a:rPr lang="en-US" sz="2400" dirty="0" smtClean="0">
                          <a:solidFill>
                            <a:srgbClr val="009900"/>
                          </a:solidFill>
                          <a:latin typeface="Calibri" panose="020F0502020204030204" pitchFamily="34" charset="0"/>
                        </a:rPr>
                        <a:t>√</a:t>
                      </a:r>
                      <a:endParaRPr lang="en-US" sz="1600" dirty="0"/>
                    </a:p>
                  </a:txBody>
                  <a:tcPr anchor="ctr"/>
                </a:tc>
                <a:tc>
                  <a:txBody>
                    <a:bodyPr/>
                    <a:lstStyle/>
                    <a:p>
                      <a:pPr algn="ctr"/>
                      <a:r>
                        <a:rPr lang="en-US" sz="2400" smtClean="0">
                          <a:solidFill>
                            <a:srgbClr val="009900"/>
                          </a:solidFill>
                          <a:latin typeface="Calibri" panose="020F0502020204030204" pitchFamily="34" charset="0"/>
                        </a:rPr>
                        <a:t>√</a:t>
                      </a:r>
                      <a:endParaRPr lang="en-US" sz="1600" dirty="0"/>
                    </a:p>
                  </a:txBody>
                  <a:tcPr anchor="ctr"/>
                </a:tc>
                <a:extLst>
                  <a:ext uri="{0D108BD9-81ED-4DB2-BD59-A6C34878D82A}">
                    <a16:rowId xmlns:a16="http://schemas.microsoft.com/office/drawing/2014/main" val="10004"/>
                  </a:ext>
                </a:extLst>
              </a:tr>
              <a:tr h="370840">
                <a:tc>
                  <a:txBody>
                    <a:bodyPr/>
                    <a:lstStyle/>
                    <a:p>
                      <a:pPr algn="ctr"/>
                      <a:r>
                        <a:rPr lang="en-US" sz="1600" dirty="0" err="1" smtClean="0">
                          <a:latin typeface="Calibri" panose="020F0502020204030204" pitchFamily="34" charset="0"/>
                        </a:rPr>
                        <a:t>Desert_Rock_NV</a:t>
                      </a:r>
                      <a:endParaRPr lang="en-US" sz="1600" dirty="0">
                        <a:latin typeface="Calibri" panose="020F0502020204030204" pitchFamily="34" charset="0"/>
                      </a:endParaRPr>
                    </a:p>
                  </a:txBody>
                  <a:tcPr anchor="ctr"/>
                </a:tc>
                <a:tc>
                  <a:txBody>
                    <a:bodyPr/>
                    <a:lstStyle/>
                    <a:p>
                      <a:pPr algn="ctr"/>
                      <a:r>
                        <a:rPr lang="en-US" sz="2400" dirty="0" smtClean="0">
                          <a:solidFill>
                            <a:srgbClr val="FF0000"/>
                          </a:solidFill>
                          <a:latin typeface="Calibri" panose="020F0502020204030204" pitchFamily="34" charset="0"/>
                        </a:rPr>
                        <a:t>×</a:t>
                      </a:r>
                      <a:endParaRPr lang="en-US" sz="2400" dirty="0"/>
                    </a:p>
                  </a:txBody>
                  <a:tcPr anchor="ctr"/>
                </a:tc>
                <a:tc>
                  <a:txBody>
                    <a:bodyPr/>
                    <a:lstStyle/>
                    <a:p>
                      <a:pPr algn="ctr"/>
                      <a:r>
                        <a:rPr lang="en-US" sz="240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FF0000"/>
                          </a:solidFill>
                          <a:latin typeface="Calibri" panose="020F0502020204030204" pitchFamily="34" charset="0"/>
                        </a:rPr>
                        <a:t>×</a:t>
                      </a:r>
                      <a:endParaRPr lang="en-US" sz="2400" dirty="0"/>
                    </a:p>
                  </a:txBody>
                  <a:tcPr anchor="ctr"/>
                </a:tc>
                <a:tc>
                  <a:txBody>
                    <a:bodyPr/>
                    <a:lstStyle/>
                    <a:p>
                      <a:pPr algn="ctr"/>
                      <a:r>
                        <a:rPr lang="en-US" sz="2400" smtClean="0">
                          <a:solidFill>
                            <a:srgbClr val="009900"/>
                          </a:solidFill>
                          <a:latin typeface="Calibri" panose="020F0502020204030204" pitchFamily="34" charset="0"/>
                        </a:rPr>
                        <a:t>√</a:t>
                      </a:r>
                      <a:endParaRPr lang="en-US" sz="1600"/>
                    </a:p>
                  </a:txBody>
                  <a:tcPr anchor="ctr"/>
                </a:tc>
                <a:tc>
                  <a:txBody>
                    <a:bodyPr/>
                    <a:lstStyle/>
                    <a:p>
                      <a:pPr algn="ctr"/>
                      <a:r>
                        <a:rPr lang="en-US" sz="2400" dirty="0" smtClean="0">
                          <a:solidFill>
                            <a:srgbClr val="FF0000"/>
                          </a:solidFill>
                          <a:latin typeface="Calibri" panose="020F0502020204030204" pitchFamily="34" charset="0"/>
                        </a:rPr>
                        <a:t>×</a:t>
                      </a:r>
                      <a:endParaRPr lang="en-US" sz="2400" dirty="0">
                        <a:solidFill>
                          <a:srgbClr val="FF0000"/>
                        </a:solidFill>
                      </a:endParaRPr>
                    </a:p>
                  </a:txBody>
                  <a:tcPr anchor="ctr"/>
                </a:tc>
                <a:tc>
                  <a:txBody>
                    <a:bodyPr/>
                    <a:lstStyle/>
                    <a:p>
                      <a:pPr algn="ctr"/>
                      <a:r>
                        <a:rPr lang="en-US" sz="2400" dirty="0" smtClean="0">
                          <a:solidFill>
                            <a:srgbClr val="009900"/>
                          </a:solidFill>
                          <a:latin typeface="Calibri" panose="020F0502020204030204" pitchFamily="34" charset="0"/>
                        </a:rPr>
                        <a:t>√</a:t>
                      </a:r>
                      <a:endParaRPr lang="en-US" sz="1600" dirty="0"/>
                    </a:p>
                  </a:txBody>
                  <a:tcPr anchor="ctr"/>
                </a:tc>
                <a:extLst>
                  <a:ext uri="{0D108BD9-81ED-4DB2-BD59-A6C34878D82A}">
                    <a16:rowId xmlns:a16="http://schemas.microsoft.com/office/drawing/2014/main" val="10005"/>
                  </a:ext>
                </a:extLst>
              </a:tr>
              <a:tr h="370840">
                <a:tc>
                  <a:txBody>
                    <a:bodyPr/>
                    <a:lstStyle/>
                    <a:p>
                      <a:pPr algn="ctr"/>
                      <a:r>
                        <a:rPr lang="en-US" sz="1600" dirty="0" err="1" smtClean="0">
                          <a:latin typeface="Calibri" panose="020F0502020204030204" pitchFamily="34" charset="0"/>
                        </a:rPr>
                        <a:t>Fort_Peck_MT</a:t>
                      </a:r>
                      <a:endParaRPr lang="en-US" sz="1600" dirty="0">
                        <a:latin typeface="Calibri" panose="020F0502020204030204" pitchFamily="34" charset="0"/>
                      </a:endParaRPr>
                    </a:p>
                  </a:txBody>
                  <a:tcPr anchor="ctr"/>
                </a:tc>
                <a:tc>
                  <a:txBody>
                    <a:bodyPr/>
                    <a:lstStyle/>
                    <a:p>
                      <a:pPr algn="ctr"/>
                      <a:r>
                        <a:rPr lang="en-US" sz="240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dirty="0"/>
                    </a:p>
                  </a:txBody>
                  <a:tcPr anchor="ctr"/>
                </a:tc>
                <a:tc>
                  <a:txBody>
                    <a:bodyPr/>
                    <a:lstStyle/>
                    <a:p>
                      <a:pPr algn="ctr"/>
                      <a:r>
                        <a:rPr lang="en-US" sz="2400" smtClean="0">
                          <a:solidFill>
                            <a:srgbClr val="009900"/>
                          </a:solidFill>
                          <a:latin typeface="Calibri" panose="020F0502020204030204" pitchFamily="34" charset="0"/>
                        </a:rPr>
                        <a:t>√</a:t>
                      </a:r>
                      <a:endParaRPr lang="en-US" sz="1600" dirty="0"/>
                    </a:p>
                  </a:txBody>
                  <a:tcPr anchor="ctr"/>
                </a:tc>
                <a:tc>
                  <a:txBody>
                    <a:bodyPr/>
                    <a:lstStyle/>
                    <a:p>
                      <a:pPr algn="ctr"/>
                      <a:r>
                        <a:rPr lang="en-US" sz="240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rgbClr val="009900"/>
                          </a:solidFill>
                          <a:latin typeface="Calibri" panose="020F0502020204030204" pitchFamily="34" charset="0"/>
                        </a:rPr>
                        <a:t>√</a:t>
                      </a:r>
                      <a:endParaRPr lang="en-US" sz="1400" dirty="0" smtClean="0">
                        <a:latin typeface="Calibri" panose="020F0502020204030204" pitchFamily="34" charset="0"/>
                      </a:endParaRPr>
                    </a:p>
                  </a:txBody>
                  <a:tcPr anchor="ctr"/>
                </a:tc>
                <a:extLst>
                  <a:ext uri="{0D108BD9-81ED-4DB2-BD59-A6C34878D82A}">
                    <a16:rowId xmlns:a16="http://schemas.microsoft.com/office/drawing/2014/main" val="10006"/>
                  </a:ext>
                </a:extLst>
              </a:tr>
              <a:tr h="370840">
                <a:tc>
                  <a:txBody>
                    <a:bodyPr/>
                    <a:lstStyle/>
                    <a:p>
                      <a:pPr algn="ctr"/>
                      <a:r>
                        <a:rPr lang="en-US" sz="1600" dirty="0" err="1" smtClean="0">
                          <a:latin typeface="Calibri" panose="020F0502020204030204" pitchFamily="34" charset="0"/>
                        </a:rPr>
                        <a:t>Goodwin_Creek_MS</a:t>
                      </a:r>
                      <a:endParaRPr lang="en-US" sz="1600" dirty="0">
                        <a:latin typeface="Calibri" panose="020F0502020204030204" pitchFamily="34" charset="0"/>
                      </a:endParaRPr>
                    </a:p>
                  </a:txBody>
                  <a:tcPr anchor="ctr"/>
                </a:tc>
                <a:tc>
                  <a:txBody>
                    <a:bodyPr/>
                    <a:lstStyle/>
                    <a:p>
                      <a:pPr algn="ctr"/>
                      <a:r>
                        <a:rPr lang="en-US" sz="240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FF9900"/>
                          </a:solidFill>
                          <a:latin typeface="Calibri" panose="020F0502020204030204" pitchFamily="34" charset="0"/>
                        </a:rPr>
                        <a:t>√</a:t>
                      </a:r>
                      <a:endParaRPr lang="en-US" sz="1400" dirty="0">
                        <a:solidFill>
                          <a:srgbClr val="FF9900"/>
                        </a:solidFill>
                        <a:latin typeface="Calibri" panose="020F0502020204030204" pitchFamily="34" charset="0"/>
                      </a:endParaRPr>
                    </a:p>
                  </a:txBody>
                  <a:tcPr anchor="ctr"/>
                </a:tc>
                <a:tc>
                  <a:txBody>
                    <a:bodyPr/>
                    <a:lstStyle/>
                    <a:p>
                      <a:pPr algn="ctr"/>
                      <a:r>
                        <a:rPr lang="en-US" sz="2400" dirty="0" smtClean="0">
                          <a:solidFill>
                            <a:srgbClr val="FF0000"/>
                          </a:solidFill>
                          <a:latin typeface="Calibri" panose="020F0502020204030204" pitchFamily="34" charset="0"/>
                        </a:rPr>
                        <a:t>×</a:t>
                      </a:r>
                      <a:endParaRPr lang="en-US" sz="2400" dirty="0"/>
                    </a:p>
                  </a:txBody>
                  <a:tcPr anchor="ctr"/>
                </a:tc>
                <a:tc>
                  <a:txBody>
                    <a:bodyPr/>
                    <a:lstStyle/>
                    <a:p>
                      <a:pPr algn="ctr"/>
                      <a:r>
                        <a:rPr lang="en-US" sz="2400" smtClean="0">
                          <a:solidFill>
                            <a:srgbClr val="009900"/>
                          </a:solidFill>
                          <a:latin typeface="Calibri" panose="020F0502020204030204" pitchFamily="34" charset="0"/>
                        </a:rPr>
                        <a:t>√</a:t>
                      </a:r>
                      <a:endParaRPr lang="en-US" sz="160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smtClean="0">
                          <a:solidFill>
                            <a:srgbClr val="009900"/>
                          </a:solidFill>
                          <a:latin typeface="Calibri" panose="020F0502020204030204" pitchFamily="34" charset="0"/>
                        </a:rPr>
                        <a:t>√</a:t>
                      </a:r>
                      <a:endParaRPr lang="en-US" sz="1400" dirty="0" smtClean="0">
                        <a:latin typeface="Calibri" panose="020F0502020204030204" pitchFamily="34" charset="0"/>
                      </a:endParaRPr>
                    </a:p>
                  </a:txBody>
                  <a:tcPr anchor="ctr"/>
                </a:tc>
                <a:tc>
                  <a:txBody>
                    <a:bodyPr/>
                    <a:lstStyle/>
                    <a:p>
                      <a:pPr algn="ctr"/>
                      <a:r>
                        <a:rPr lang="en-US" sz="2400" dirty="0" smtClean="0">
                          <a:solidFill>
                            <a:srgbClr val="FF0000"/>
                          </a:solidFill>
                          <a:latin typeface="Calibri" panose="020F0502020204030204" pitchFamily="34" charset="0"/>
                        </a:rPr>
                        <a:t>×</a:t>
                      </a:r>
                      <a:endParaRPr lang="en-US" sz="2400" dirty="0"/>
                    </a:p>
                  </a:txBody>
                  <a:tcPr anchor="ctr"/>
                </a:tc>
                <a:extLst>
                  <a:ext uri="{0D108BD9-81ED-4DB2-BD59-A6C34878D82A}">
                    <a16:rowId xmlns:a16="http://schemas.microsoft.com/office/drawing/2014/main" val="10007"/>
                  </a:ext>
                </a:extLst>
              </a:tr>
              <a:tr h="370840">
                <a:tc>
                  <a:txBody>
                    <a:bodyPr/>
                    <a:lstStyle/>
                    <a:p>
                      <a:pPr algn="ctr"/>
                      <a:r>
                        <a:rPr lang="en-US" sz="1600" dirty="0" err="1" smtClean="0">
                          <a:latin typeface="Calibri" panose="020F0502020204030204" pitchFamily="34" charset="0"/>
                        </a:rPr>
                        <a:t>Penn_State_PA</a:t>
                      </a:r>
                      <a:endParaRPr lang="en-US" sz="1600" dirty="0">
                        <a:latin typeface="Calibri" panose="020F0502020204030204" pitchFamily="34" charset="0"/>
                      </a:endParaRPr>
                    </a:p>
                  </a:txBody>
                  <a:tcPr anchor="ctr"/>
                </a:tc>
                <a:tc>
                  <a:txBody>
                    <a:bodyPr/>
                    <a:lstStyle/>
                    <a:p>
                      <a:pPr algn="ctr"/>
                      <a:r>
                        <a:rPr lang="en-US" sz="240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dirty="0"/>
                    </a:p>
                  </a:txBody>
                  <a:tcPr anchor="ctr"/>
                </a:tc>
                <a:tc>
                  <a:txBody>
                    <a:bodyPr/>
                    <a:lstStyle/>
                    <a:p>
                      <a:pPr algn="ctr"/>
                      <a:r>
                        <a:rPr lang="en-US" sz="2400" dirty="0" smtClean="0">
                          <a:solidFill>
                            <a:srgbClr val="FF0000"/>
                          </a:solidFill>
                          <a:latin typeface="Calibri" panose="020F0502020204030204" pitchFamily="34" charset="0"/>
                        </a:rPr>
                        <a:t>×</a:t>
                      </a:r>
                      <a:endParaRPr lang="en-US" sz="2400" dirty="0"/>
                    </a:p>
                  </a:txBody>
                  <a:tcPr anchor="ctr"/>
                </a:tc>
                <a:tc>
                  <a:txBody>
                    <a:bodyPr/>
                    <a:lstStyle/>
                    <a:p>
                      <a:pPr algn="ctr"/>
                      <a:r>
                        <a:rPr lang="en-US" sz="2400" smtClean="0">
                          <a:solidFill>
                            <a:srgbClr val="009900"/>
                          </a:solidFill>
                          <a:latin typeface="Calibri" panose="020F0502020204030204" pitchFamily="34" charset="0"/>
                        </a:rPr>
                        <a:t>√</a:t>
                      </a:r>
                      <a:endParaRPr lang="en-US" sz="16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rgbClr val="009900"/>
                          </a:solidFill>
                          <a:latin typeface="Calibri" panose="020F0502020204030204" pitchFamily="34" charset="0"/>
                        </a:rPr>
                        <a:t>√</a:t>
                      </a:r>
                      <a:endParaRPr lang="en-US" sz="1400" dirty="0" smtClean="0">
                        <a:latin typeface="Calibri" panose="020F0502020204030204" pitchFamily="34" charset="0"/>
                      </a:endParaRPr>
                    </a:p>
                  </a:txBody>
                  <a:tcPr anchor="ctr"/>
                </a:tc>
                <a:extLst>
                  <a:ext uri="{0D108BD9-81ED-4DB2-BD59-A6C34878D82A}">
                    <a16:rowId xmlns:a16="http://schemas.microsoft.com/office/drawing/2014/main" val="10008"/>
                  </a:ext>
                </a:extLst>
              </a:tr>
              <a:tr h="410035">
                <a:tc>
                  <a:txBody>
                    <a:bodyPr/>
                    <a:lstStyle/>
                    <a:p>
                      <a:pPr algn="ctr"/>
                      <a:r>
                        <a:rPr lang="en-US" sz="1600" dirty="0" err="1" smtClean="0">
                          <a:latin typeface="Calibri" panose="020F0502020204030204" pitchFamily="34" charset="0"/>
                        </a:rPr>
                        <a:t>Sioux_Falls_SD</a:t>
                      </a:r>
                      <a:endParaRPr lang="en-US" sz="1600" dirty="0">
                        <a:latin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9900"/>
                          </a:solidFill>
                          <a:latin typeface="Calibri" panose="020F0502020204030204" pitchFamily="34" charset="0"/>
                        </a:rPr>
                        <a:t>√</a:t>
                      </a:r>
                      <a:endParaRPr lang="en-US" sz="1400" dirty="0" smtClean="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dirty="0"/>
                    </a:p>
                  </a:txBody>
                  <a:tcPr anchor="ctr"/>
                </a:tc>
                <a:tc>
                  <a:txBody>
                    <a:bodyPr/>
                    <a:lstStyle/>
                    <a:p>
                      <a:pPr algn="ctr"/>
                      <a:r>
                        <a:rPr lang="en-US" sz="2400" dirty="0" smtClean="0">
                          <a:solidFill>
                            <a:srgbClr val="009900"/>
                          </a:solidFill>
                          <a:latin typeface="Calibri" panose="020F0502020204030204" pitchFamily="34" charset="0"/>
                        </a:rPr>
                        <a:t>√</a:t>
                      </a:r>
                      <a:endParaRPr lang="en-US" sz="16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rPr>
                        <a:t>NA</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rPr>
                        <a:t>NA</a:t>
                      </a:r>
                    </a:p>
                  </a:txBody>
                  <a:tcPr anchor="ctr"/>
                </a:tc>
                <a:extLst>
                  <a:ext uri="{0D108BD9-81ED-4DB2-BD59-A6C34878D82A}">
                    <a16:rowId xmlns:a16="http://schemas.microsoft.com/office/drawing/2014/main" val="10009"/>
                  </a:ext>
                </a:extLst>
              </a:tr>
              <a:tr h="410035">
                <a:tc>
                  <a:txBody>
                    <a:bodyPr/>
                    <a:lstStyle/>
                    <a:p>
                      <a:pPr algn="ctr"/>
                      <a:r>
                        <a:rPr lang="en-US" sz="1600" dirty="0" smtClean="0">
                          <a:latin typeface="Calibri" panose="020F0502020204030204" pitchFamily="34" charset="0"/>
                        </a:rPr>
                        <a:t>Overall</a:t>
                      </a:r>
                      <a:endParaRPr lang="en-US" sz="1600" dirty="0">
                        <a:latin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9900"/>
                          </a:solidFill>
                          <a:latin typeface="Calibri" panose="020F0502020204030204" pitchFamily="34" charset="0"/>
                        </a:rPr>
                        <a:t>√</a:t>
                      </a:r>
                      <a:endParaRPr lang="en-US" sz="1400" dirty="0" smtClean="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sz="1400" dirty="0">
                        <a:latin typeface="Calibri" panose="020F0502020204030204" pitchFamily="34" charset="0"/>
                      </a:endParaRPr>
                    </a:p>
                  </a:txBody>
                  <a:tcPr anchor="ctr"/>
                </a:tc>
                <a:tc>
                  <a:txBody>
                    <a:bodyPr/>
                    <a:lstStyle/>
                    <a:p>
                      <a:pPr algn="ctr"/>
                      <a:r>
                        <a:rPr lang="en-US" sz="2400" dirty="0" smtClean="0">
                          <a:solidFill>
                            <a:srgbClr val="009900"/>
                          </a:solidFill>
                          <a:latin typeface="Calibri" panose="020F0502020204030204" pitchFamily="34" charset="0"/>
                        </a:rPr>
                        <a:t>√</a:t>
                      </a:r>
                      <a:endParaRPr lang="en-US" dirty="0"/>
                    </a:p>
                  </a:txBody>
                  <a:tcPr anchor="ctr"/>
                </a:tc>
                <a:tc>
                  <a:txBody>
                    <a:bodyPr/>
                    <a:lstStyle/>
                    <a:p>
                      <a:pPr algn="ctr"/>
                      <a:r>
                        <a:rPr lang="en-US" sz="2400" dirty="0" smtClean="0">
                          <a:solidFill>
                            <a:srgbClr val="009900"/>
                          </a:solidFill>
                          <a:latin typeface="Calibri" panose="020F0502020204030204" pitchFamily="34" charset="0"/>
                        </a:rPr>
                        <a:t>√</a:t>
                      </a:r>
                      <a:endParaRPr lang="en-US" sz="16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rgbClr val="FF9900"/>
                          </a:solidFill>
                          <a:latin typeface="Calibri" panose="020F0502020204030204" pitchFamily="34" charset="0"/>
                        </a:rPr>
                        <a:t>√</a:t>
                      </a:r>
                      <a:endParaRPr lang="en-US" sz="1400" dirty="0" smtClean="0">
                        <a:solidFill>
                          <a:srgbClr val="FF9900"/>
                        </a:solidFill>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rgbClr val="009900"/>
                          </a:solidFill>
                          <a:latin typeface="Calibri" panose="020F0502020204030204" pitchFamily="34" charset="0"/>
                        </a:rPr>
                        <a:t>√</a:t>
                      </a:r>
                      <a:endParaRPr lang="en-US" sz="1400" dirty="0" smtClean="0">
                        <a:latin typeface="Calibri" panose="020F0502020204030204" pitchFamily="34" charset="0"/>
                      </a:endParaRPr>
                    </a:p>
                  </a:txBody>
                  <a:tcPr anchor="ctr"/>
                </a:tc>
                <a:extLst>
                  <a:ext uri="{0D108BD9-81ED-4DB2-BD59-A6C34878D82A}">
                    <a16:rowId xmlns:a16="http://schemas.microsoft.com/office/drawing/2014/main" val="10010"/>
                  </a:ext>
                </a:extLst>
              </a:tr>
            </a:tbl>
          </a:graphicData>
        </a:graphic>
      </p:graphicFrame>
      <p:sp>
        <p:nvSpPr>
          <p:cNvPr id="43" name="テキスト ボックス 14"/>
          <p:cNvSpPr txBox="1"/>
          <p:nvPr/>
        </p:nvSpPr>
        <p:spPr>
          <a:xfrm>
            <a:off x="827584" y="872716"/>
            <a:ext cx="7164560" cy="369332"/>
          </a:xfrm>
          <a:prstGeom prst="rect">
            <a:avLst/>
          </a:prstGeom>
          <a:noFill/>
        </p:spPr>
        <p:txBody>
          <a:bodyPr wrap="square" rtlCol="0">
            <a:spAutoFit/>
          </a:bodyPr>
          <a:lstStyle/>
          <a:p>
            <a:pPr algn="ctr"/>
            <a:r>
              <a:rPr lang="en-US" altLang="ja-JP" sz="1800" b="1" dirty="0" smtClean="0">
                <a:solidFill>
                  <a:srgbClr val="FFFF00"/>
                </a:solidFill>
              </a:rPr>
              <a:t>Period </a:t>
            </a:r>
            <a:r>
              <a:rPr lang="en-US" altLang="ja-JP" sz="1800" b="1" dirty="0">
                <a:solidFill>
                  <a:srgbClr val="FFFF00"/>
                </a:solidFill>
              </a:rPr>
              <a:t>: </a:t>
            </a:r>
            <a:r>
              <a:rPr lang="en-US" altLang="ja-JP" sz="1800" b="1" dirty="0" smtClean="0">
                <a:solidFill>
                  <a:srgbClr val="FFFF00"/>
                </a:solidFill>
              </a:rPr>
              <a:t>June 1, 2017 – March 5, 2018</a:t>
            </a:r>
            <a:endParaRPr lang="ja-JP" altLang="en-US" sz="1800" b="1" dirty="0">
              <a:solidFill>
                <a:srgbClr val="FFFF00"/>
              </a:solidFill>
            </a:endParaRPr>
          </a:p>
        </p:txBody>
      </p:sp>
      <p:sp>
        <p:nvSpPr>
          <p:cNvPr id="8" name="TextBox 7"/>
          <p:cNvSpPr txBox="1"/>
          <p:nvPr/>
        </p:nvSpPr>
        <p:spPr>
          <a:xfrm>
            <a:off x="1046375" y="6429080"/>
            <a:ext cx="6945769" cy="307777"/>
          </a:xfrm>
          <a:prstGeom prst="rect">
            <a:avLst/>
          </a:prstGeom>
          <a:noFill/>
        </p:spPr>
        <p:txBody>
          <a:bodyPr wrap="square" rtlCol="0">
            <a:spAutoFit/>
          </a:bodyPr>
          <a:lstStyle/>
          <a:p>
            <a:r>
              <a:rPr lang="en-US" dirty="0" smtClean="0">
                <a:solidFill>
                  <a:schemeClr val="bg1"/>
                </a:solidFill>
              </a:rPr>
              <a:t>Results for CONUS and MESO are based on if TPW unit issue gets fixed (ADR 970)</a:t>
            </a:r>
            <a:endParaRPr lang="en-US" dirty="0">
              <a:solidFill>
                <a:schemeClr val="bg1"/>
              </a:solidFill>
            </a:endParaRPr>
          </a:p>
        </p:txBody>
      </p:sp>
    </p:spTree>
    <p:extLst>
      <p:ext uri="{BB962C8B-B14F-4D97-AF65-F5344CB8AC3E}">
        <p14:creationId xmlns:p14="http://schemas.microsoft.com/office/powerpoint/2010/main" val="35202656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Analysis at Desert Rock Site</a:t>
            </a:r>
            <a:endParaRPr lang="en-US" dirty="0"/>
          </a:p>
        </p:txBody>
      </p:sp>
      <p:sp>
        <p:nvSpPr>
          <p:cNvPr id="2" name="Slide Number Placeholder 1"/>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27</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243629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79"/>
            <a:ext cx="8229600" cy="1143000"/>
          </a:xfrm>
        </p:spPr>
        <p:txBody>
          <a:bodyPr/>
          <a:lstStyle/>
          <a:p>
            <a:r>
              <a:rPr lang="en-US" dirty="0" smtClean="0"/>
              <a:t>Desert Rock Validation Results</a:t>
            </a:r>
            <a:br>
              <a:rPr lang="en-US" dirty="0" smtClean="0"/>
            </a:br>
            <a:r>
              <a:rPr lang="en-US" dirty="0" smtClean="0"/>
              <a:t>--Multiple satellites</a:t>
            </a:r>
            <a:endParaRPr lang="en-US" dirty="0"/>
          </a:p>
        </p:txBody>
      </p:sp>
      <p:sp>
        <p:nvSpPr>
          <p:cNvPr id="7" name="Slide Number Placeholder 6"/>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28</a:t>
            </a:fld>
            <a:endParaRPr lang="en-US" sz="12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5" y="1126914"/>
            <a:ext cx="2900857" cy="289716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063" y="3900232"/>
            <a:ext cx="8050000" cy="2910000"/>
          </a:xfrm>
          <a:prstGeom prst="rect">
            <a:avLst/>
          </a:prstGeom>
        </p:spPr>
      </p:pic>
      <p:sp>
        <p:nvSpPr>
          <p:cNvPr id="18" name="TextBox 17"/>
          <p:cNvSpPr txBox="1"/>
          <p:nvPr/>
        </p:nvSpPr>
        <p:spPr>
          <a:xfrm>
            <a:off x="3113922" y="1467546"/>
            <a:ext cx="6128049" cy="2308324"/>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solidFill>
                  <a:schemeClr val="bg1"/>
                </a:solidFill>
              </a:rPr>
              <a:t>Four years LST time series from AQUA, TERRA, and SNPP are compared to Desert Rock LST as a comparison</a:t>
            </a:r>
          </a:p>
          <a:p>
            <a:pPr marL="285750" indent="-285750">
              <a:buFont typeface="Arial" panose="020B0604020202020204" pitchFamily="34" charset="0"/>
              <a:buChar char="•"/>
            </a:pPr>
            <a:r>
              <a:rPr lang="en-US" sz="1800" dirty="0" smtClean="0">
                <a:solidFill>
                  <a:schemeClr val="bg1"/>
                </a:solidFill>
              </a:rPr>
              <a:t>GOES-16 LST underestimate at Desert Rock site </a:t>
            </a:r>
          </a:p>
          <a:p>
            <a:pPr marL="285750" indent="-285750">
              <a:buFont typeface="Arial" panose="020B0604020202020204" pitchFamily="34" charset="0"/>
              <a:buChar char="•"/>
            </a:pPr>
            <a:r>
              <a:rPr lang="en-US" sz="1800" dirty="0" smtClean="0">
                <a:solidFill>
                  <a:schemeClr val="bg1"/>
                </a:solidFill>
              </a:rPr>
              <a:t>SNPP VIIRS LST performs much better with an underestimate as low as 0.31 k</a:t>
            </a:r>
          </a:p>
          <a:p>
            <a:pPr marL="630238" lvl="7" indent="-285750">
              <a:buFont typeface="Wingdings" panose="05000000000000000000" pitchFamily="2" charset="2"/>
              <a:buChar char="Ø"/>
            </a:pPr>
            <a:r>
              <a:rPr lang="en-US" sz="1800" dirty="0" smtClean="0">
                <a:solidFill>
                  <a:schemeClr val="bg1"/>
                </a:solidFill>
              </a:rPr>
              <a:t>Surface Type dependent algorithm, coefficient can be easily fine-tuned for any specific surface type</a:t>
            </a:r>
            <a:endParaRPr lang="en-US" sz="1800" dirty="0">
              <a:solidFill>
                <a:schemeClr val="bg1"/>
              </a:solidFill>
            </a:endParaRPr>
          </a:p>
        </p:txBody>
      </p:sp>
    </p:spTree>
    <p:extLst>
      <p:ext uri="{BB962C8B-B14F-4D97-AF65-F5344CB8AC3E}">
        <p14:creationId xmlns:p14="http://schemas.microsoft.com/office/powerpoint/2010/main" val="21162717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Representativeness of Desert Rock site</a:t>
            </a:r>
            <a:endParaRPr lang="en-US" dirty="0"/>
          </a:p>
        </p:txBody>
      </p:sp>
      <p:sp>
        <p:nvSpPr>
          <p:cNvPr id="7" name="Slide Number Placeholder 6"/>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29</a:t>
            </a:fld>
            <a:endParaRPr lang="en-US" sz="1200" b="0" i="0" u="none" strike="noStrike" cap="none">
              <a:solidFill>
                <a:schemeClr val="lt1"/>
              </a:solidFill>
              <a:latin typeface="Calibri"/>
              <a:ea typeface="Calibri"/>
              <a:cs typeface="Calibri"/>
              <a:sym typeface="Calibri"/>
            </a:endParaRPr>
          </a:p>
        </p:txBody>
      </p:sp>
      <p:pic>
        <p:nvPicPr>
          <p:cNvPr id="9" name="图片 16">
            <a:extLst>
              <a:ext uri="{FF2B5EF4-FFF2-40B4-BE49-F238E27FC236}">
                <a16:creationId xmlns:a16="http://schemas.microsoft.com/office/drawing/2014/main" id="{CE0940B0-BA4A-4BC4-A242-6EA0990A8D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50" y="4362616"/>
            <a:ext cx="2985660" cy="2358836"/>
          </a:xfrm>
          <a:prstGeom prst="rect">
            <a:avLst/>
          </a:prstGeom>
        </p:spPr>
      </p:pic>
      <p:grpSp>
        <p:nvGrpSpPr>
          <p:cNvPr id="10" name="组合 14">
            <a:extLst>
              <a:ext uri="{FF2B5EF4-FFF2-40B4-BE49-F238E27FC236}">
                <a16:creationId xmlns:a16="http://schemas.microsoft.com/office/drawing/2014/main" id="{C810BB17-4692-4519-9FC9-155A03DA9514}"/>
              </a:ext>
            </a:extLst>
          </p:cNvPr>
          <p:cNvGrpSpPr/>
          <p:nvPr/>
        </p:nvGrpSpPr>
        <p:grpSpPr>
          <a:xfrm>
            <a:off x="0" y="1616586"/>
            <a:ext cx="3500546" cy="2163394"/>
            <a:chOff x="107504" y="643490"/>
            <a:chExt cx="4566567" cy="2649736"/>
          </a:xfrm>
        </p:grpSpPr>
        <p:pic>
          <p:nvPicPr>
            <p:cNvPr id="11" name="图片 1">
              <a:extLst>
                <a:ext uri="{FF2B5EF4-FFF2-40B4-BE49-F238E27FC236}">
                  <a16:creationId xmlns:a16="http://schemas.microsoft.com/office/drawing/2014/main" id="{582B4A8F-90C5-43EF-8AAB-E3A016B060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92" t="4726" r="8230" b="5048"/>
            <a:stretch/>
          </p:blipFill>
          <p:spPr>
            <a:xfrm>
              <a:off x="107504" y="643490"/>
              <a:ext cx="4566567" cy="2649736"/>
            </a:xfrm>
            <a:prstGeom prst="rect">
              <a:avLst/>
            </a:prstGeom>
          </p:spPr>
        </p:pic>
        <p:cxnSp>
          <p:nvCxnSpPr>
            <p:cNvPr id="12" name="直接连接符 9">
              <a:extLst>
                <a:ext uri="{FF2B5EF4-FFF2-40B4-BE49-F238E27FC236}">
                  <a16:creationId xmlns:a16="http://schemas.microsoft.com/office/drawing/2014/main" id="{7E8840C3-0E47-4033-9725-1212E40A9731}"/>
                </a:ext>
              </a:extLst>
            </p:cNvPr>
            <p:cNvCxnSpPr>
              <a:cxnSpLocks/>
            </p:cNvCxnSpPr>
            <p:nvPr/>
          </p:nvCxnSpPr>
          <p:spPr>
            <a:xfrm>
              <a:off x="323528" y="1848577"/>
              <a:ext cx="38884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0">
              <a:extLst>
                <a:ext uri="{FF2B5EF4-FFF2-40B4-BE49-F238E27FC236}">
                  <a16:creationId xmlns:a16="http://schemas.microsoft.com/office/drawing/2014/main" id="{8AFCADD6-8443-4E7E-9BBC-5AF4EE3DC168}"/>
                </a:ext>
              </a:extLst>
            </p:cNvPr>
            <p:cNvCxnSpPr/>
            <p:nvPr/>
          </p:nvCxnSpPr>
          <p:spPr>
            <a:xfrm>
              <a:off x="1743788" y="736424"/>
              <a:ext cx="0" cy="23713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9" name="图片 2">
            <a:extLst>
              <a:ext uri="{FF2B5EF4-FFF2-40B4-BE49-F238E27FC236}">
                <a16:creationId xmlns:a16="http://schemas.microsoft.com/office/drawing/2014/main" id="{A6BA7B8B-7682-472B-AA2D-B9FE6222D74F}"/>
              </a:ext>
            </a:extLst>
          </p:cNvPr>
          <p:cNvPicPr>
            <a:picLocks noChangeAspect="1"/>
          </p:cNvPicPr>
          <p:nvPr/>
        </p:nvPicPr>
        <p:blipFill rotWithShape="1">
          <a:blip r:embed="rId5">
            <a:extLst>
              <a:ext uri="{28A0092B-C50C-407E-A947-70E740481C1C}">
                <a14:useLocalDpi xmlns:a14="http://schemas.microsoft.com/office/drawing/2010/main" val="0"/>
              </a:ext>
            </a:extLst>
          </a:blip>
          <a:srcRect l="8263" r="8263"/>
          <a:stretch/>
        </p:blipFill>
        <p:spPr>
          <a:xfrm>
            <a:off x="3574017" y="4240611"/>
            <a:ext cx="5443386" cy="2480841"/>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7535" y="1616586"/>
            <a:ext cx="5624361" cy="1659295"/>
          </a:xfrm>
          <a:prstGeom prst="rect">
            <a:avLst/>
          </a:prstGeom>
        </p:spPr>
      </p:pic>
      <p:sp>
        <p:nvSpPr>
          <p:cNvPr id="21" name="文本框 12">
            <a:extLst>
              <a:ext uri="{FF2B5EF4-FFF2-40B4-BE49-F238E27FC236}">
                <a16:creationId xmlns:a16="http://schemas.microsoft.com/office/drawing/2014/main" id="{E324C0B9-5DA6-43F7-BC9A-6D9E9400E2E5}"/>
              </a:ext>
            </a:extLst>
          </p:cNvPr>
          <p:cNvSpPr txBox="1"/>
          <p:nvPr/>
        </p:nvSpPr>
        <p:spPr>
          <a:xfrm>
            <a:off x="-73471" y="1059533"/>
            <a:ext cx="3219781" cy="584775"/>
          </a:xfrm>
          <a:prstGeom prst="rect">
            <a:avLst/>
          </a:prstGeom>
          <a:noFill/>
        </p:spPr>
        <p:txBody>
          <a:bodyPr wrap="square" rtlCol="0">
            <a:spAutoFit/>
          </a:bodyPr>
          <a:lstStyle/>
          <a:p>
            <a:pPr algn="ctr"/>
            <a:r>
              <a:rPr lang="en-US" altLang="zh-CN" sz="1600" dirty="0">
                <a:solidFill>
                  <a:schemeClr val="bg1"/>
                </a:solidFill>
              </a:rPr>
              <a:t>30m Landsat 8 BT11 (B10) at Desert Rock, 20180128</a:t>
            </a:r>
            <a:endParaRPr lang="zh-CN" altLang="en-US" sz="1600" dirty="0">
              <a:solidFill>
                <a:schemeClr val="bg1"/>
              </a:solidFill>
            </a:endParaRPr>
          </a:p>
        </p:txBody>
      </p:sp>
      <p:sp>
        <p:nvSpPr>
          <p:cNvPr id="22" name="文本框 1">
            <a:extLst>
              <a:ext uri="{FF2B5EF4-FFF2-40B4-BE49-F238E27FC236}">
                <a16:creationId xmlns:a16="http://schemas.microsoft.com/office/drawing/2014/main" id="{C965626E-B43D-46EC-AC59-9AB73884F789}"/>
              </a:ext>
            </a:extLst>
          </p:cNvPr>
          <p:cNvSpPr txBox="1"/>
          <p:nvPr/>
        </p:nvSpPr>
        <p:spPr>
          <a:xfrm>
            <a:off x="-19093" y="3784950"/>
            <a:ext cx="3433611" cy="584775"/>
          </a:xfrm>
          <a:prstGeom prst="rect">
            <a:avLst/>
          </a:prstGeom>
          <a:noFill/>
        </p:spPr>
        <p:txBody>
          <a:bodyPr wrap="square" rtlCol="0">
            <a:spAutoFit/>
          </a:bodyPr>
          <a:lstStyle/>
          <a:p>
            <a:pPr algn="ctr"/>
            <a:r>
              <a:rPr lang="en-US" altLang="zh-CN" sz="1600" dirty="0">
                <a:solidFill>
                  <a:schemeClr val="bg1"/>
                </a:solidFill>
              </a:rPr>
              <a:t>Desert Rock (Red: GOES16; Blue:</a:t>
            </a:r>
            <a:r>
              <a:rPr lang="zh-CN" altLang="en-US" sz="1600" dirty="0">
                <a:solidFill>
                  <a:schemeClr val="bg1"/>
                </a:solidFill>
              </a:rPr>
              <a:t> </a:t>
            </a:r>
            <a:r>
              <a:rPr lang="en-US" altLang="zh-CN" sz="1600" dirty="0">
                <a:solidFill>
                  <a:schemeClr val="bg1"/>
                </a:solidFill>
              </a:rPr>
              <a:t>GOES17; Yellow: GOES17 </a:t>
            </a:r>
            <a:r>
              <a:rPr lang="en-US" altLang="zh-CN" sz="1600" dirty="0" smtClean="0">
                <a:solidFill>
                  <a:schemeClr val="bg1"/>
                </a:solidFill>
              </a:rPr>
              <a:t>Test)</a:t>
            </a:r>
            <a:endParaRPr lang="zh-CN" altLang="en-US" sz="1600" dirty="0">
              <a:solidFill>
                <a:schemeClr val="bg1"/>
              </a:solidFill>
            </a:endParaRPr>
          </a:p>
        </p:txBody>
      </p:sp>
      <p:sp>
        <p:nvSpPr>
          <p:cNvPr id="23" name="文本框 38">
            <a:extLst>
              <a:ext uri="{FF2B5EF4-FFF2-40B4-BE49-F238E27FC236}">
                <a16:creationId xmlns:a16="http://schemas.microsoft.com/office/drawing/2014/main" id="{02A8C3F2-20B8-4E3E-A806-4A3B832DA65A}"/>
              </a:ext>
            </a:extLst>
          </p:cNvPr>
          <p:cNvSpPr txBox="1"/>
          <p:nvPr/>
        </p:nvSpPr>
        <p:spPr>
          <a:xfrm>
            <a:off x="3574017" y="997430"/>
            <a:ext cx="5673129" cy="584775"/>
          </a:xfrm>
          <a:prstGeom prst="rect">
            <a:avLst/>
          </a:prstGeom>
          <a:noFill/>
        </p:spPr>
        <p:txBody>
          <a:bodyPr wrap="square" rtlCol="0">
            <a:spAutoFit/>
          </a:bodyPr>
          <a:lstStyle/>
          <a:p>
            <a:pPr algn="ctr"/>
            <a:r>
              <a:rPr lang="en-US" altLang="zh-CN" sz="1600" dirty="0">
                <a:solidFill>
                  <a:schemeClr val="bg1"/>
                </a:solidFill>
              </a:rPr>
              <a:t>Desert Rock Landsat 8 BT11 Image</a:t>
            </a:r>
          </a:p>
          <a:p>
            <a:pPr algn="ctr"/>
            <a:r>
              <a:rPr lang="en-US" altLang="zh-CN" sz="1600" dirty="0" smtClean="0">
                <a:solidFill>
                  <a:schemeClr val="bg1"/>
                </a:solidFill>
              </a:rPr>
              <a:t>Left</a:t>
            </a:r>
            <a:r>
              <a:rPr lang="en-US" altLang="zh-CN" sz="1600" dirty="0">
                <a:solidFill>
                  <a:schemeClr val="bg1"/>
                </a:solidFill>
              </a:rPr>
              <a:t>: </a:t>
            </a:r>
            <a:r>
              <a:rPr lang="en-US" altLang="zh-CN" sz="1600" dirty="0" smtClean="0">
                <a:solidFill>
                  <a:schemeClr val="bg1"/>
                </a:solidFill>
              </a:rPr>
              <a:t>GOES16; Center: GOES17ABI;Right: </a:t>
            </a:r>
            <a:r>
              <a:rPr lang="en-US" altLang="zh-CN" sz="1600" dirty="0">
                <a:solidFill>
                  <a:schemeClr val="bg1"/>
                </a:solidFill>
              </a:rPr>
              <a:t>GOES17 </a:t>
            </a:r>
            <a:r>
              <a:rPr lang="en-US" altLang="zh-CN" sz="1600" dirty="0" smtClean="0">
                <a:solidFill>
                  <a:schemeClr val="bg1"/>
                </a:solidFill>
              </a:rPr>
              <a:t>Test</a:t>
            </a:r>
            <a:endParaRPr lang="zh-CN" altLang="en-US" sz="1600" dirty="0">
              <a:solidFill>
                <a:schemeClr val="bg1"/>
              </a:solidFill>
            </a:endParaRPr>
          </a:p>
        </p:txBody>
      </p:sp>
      <p:sp>
        <p:nvSpPr>
          <p:cNvPr id="24" name="TextBox 4">
            <a:extLst>
              <a:ext uri="{FF2B5EF4-FFF2-40B4-BE49-F238E27FC236}">
                <a16:creationId xmlns:a16="http://schemas.microsoft.com/office/drawing/2014/main" id="{243FBD78-AC2C-47BB-B2C2-654E67570697}"/>
              </a:ext>
            </a:extLst>
          </p:cNvPr>
          <p:cNvSpPr txBox="1"/>
          <p:nvPr/>
        </p:nvSpPr>
        <p:spPr>
          <a:xfrm>
            <a:off x="3628144" y="3628581"/>
            <a:ext cx="5423141" cy="584775"/>
          </a:xfrm>
          <a:prstGeom prst="rect">
            <a:avLst/>
          </a:prstGeom>
          <a:noFill/>
        </p:spPr>
        <p:txBody>
          <a:bodyPr wrap="square" rtlCol="0">
            <a:spAutoFit/>
          </a:bodyPr>
          <a:lstStyle/>
          <a:p>
            <a:pPr algn="ctr"/>
            <a:r>
              <a:rPr lang="en-US" altLang="zh-CN" sz="1600" dirty="0">
                <a:solidFill>
                  <a:schemeClr val="bg1"/>
                </a:solidFill>
                <a:latin typeface="Arial" pitchFamily="34" charset="0"/>
                <a:cs typeface="Arial" pitchFamily="34" charset="0"/>
              </a:rPr>
              <a:t>Aggregated ABI BT – Site L8 </a:t>
            </a:r>
            <a:r>
              <a:rPr lang="en-US" altLang="zh-CN" sz="1600" dirty="0" smtClean="0">
                <a:solidFill>
                  <a:schemeClr val="bg1"/>
                </a:solidFill>
                <a:latin typeface="Arial" pitchFamily="34" charset="0"/>
                <a:cs typeface="Arial" pitchFamily="34" charset="0"/>
              </a:rPr>
              <a:t>BT</a:t>
            </a:r>
          </a:p>
          <a:p>
            <a:pPr algn="ctr"/>
            <a:r>
              <a:rPr lang="en-US" altLang="zh-CN" sz="1600" dirty="0" smtClean="0">
                <a:solidFill>
                  <a:schemeClr val="bg1"/>
                </a:solidFill>
              </a:rPr>
              <a:t>G16 East </a:t>
            </a:r>
            <a:r>
              <a:rPr lang="en-US" altLang="zh-CN" sz="1600" dirty="0">
                <a:solidFill>
                  <a:schemeClr val="bg1"/>
                </a:solidFill>
              </a:rPr>
              <a:t>(-1.18K</a:t>
            </a:r>
            <a:r>
              <a:rPr lang="en-US" altLang="zh-CN" sz="1600" dirty="0" smtClean="0">
                <a:solidFill>
                  <a:schemeClr val="bg1"/>
                </a:solidFill>
              </a:rPr>
              <a:t>); G17 West(-</a:t>
            </a:r>
            <a:r>
              <a:rPr lang="en-US" altLang="zh-CN" sz="1600" dirty="0">
                <a:solidFill>
                  <a:schemeClr val="bg1"/>
                </a:solidFill>
              </a:rPr>
              <a:t>0.54K</a:t>
            </a:r>
            <a:r>
              <a:rPr lang="en-US" altLang="zh-CN" sz="1600" dirty="0" smtClean="0">
                <a:solidFill>
                  <a:schemeClr val="bg1"/>
                </a:solidFill>
              </a:rPr>
              <a:t>); </a:t>
            </a:r>
            <a:r>
              <a:rPr lang="en-US" altLang="zh-CN" sz="1600" dirty="0">
                <a:solidFill>
                  <a:schemeClr val="bg1"/>
                </a:solidFill>
              </a:rPr>
              <a:t>G17 Test(-0.71K) </a:t>
            </a:r>
          </a:p>
        </p:txBody>
      </p:sp>
    </p:spTree>
    <p:extLst>
      <p:ext uri="{BB962C8B-B14F-4D97-AF65-F5344CB8AC3E}">
        <p14:creationId xmlns:p14="http://schemas.microsoft.com/office/powerpoint/2010/main" val="368777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smtClean="0"/>
              <a:t>PRODUCT OVERVIEW</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3</a:t>
            </a:fld>
            <a:endParaRPr lang="en-US" altLang="en-US" dirty="0">
              <a:solidFill>
                <a:prstClr val="white"/>
              </a:solidFill>
            </a:endParaRPr>
          </a:p>
        </p:txBody>
      </p:sp>
      <p:sp>
        <p:nvSpPr>
          <p:cNvPr id="6" name="Text Placeholder 2"/>
          <p:cNvSpPr>
            <a:spLocks noGrp="1"/>
          </p:cNvSpPr>
          <p:nvPr>
            <p:ph type="body" idx="1"/>
          </p:nvPr>
        </p:nvSpPr>
        <p:spPr>
          <a:xfrm>
            <a:off x="722313" y="2906713"/>
            <a:ext cx="7772400" cy="1500187"/>
          </a:xfrm>
        </p:spPr>
        <p:txBody>
          <a:bodyPr/>
          <a:lstStyle/>
          <a:p>
            <a:r>
              <a:rPr lang="en-US" dirty="0" smtClean="0"/>
              <a:t>GOES-17 Land Surface Temperature L2 Product Provisional PS-PVR</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30</a:t>
            </a:fld>
            <a:endParaRPr lang="en-US" sz="1200" b="0" i="0" u="none" strike="noStrike" cap="none">
              <a:solidFill>
                <a:schemeClr val="lt1"/>
              </a:solidFill>
              <a:latin typeface="Calibri"/>
              <a:ea typeface="Calibri"/>
              <a:cs typeface="Calibri"/>
              <a:sym typeface="Calibri"/>
            </a:endParaRPr>
          </a:p>
        </p:txBody>
      </p:sp>
      <p:sp>
        <p:nvSpPr>
          <p:cNvPr id="6" name="Title 2"/>
          <p:cNvSpPr>
            <a:spLocks noGrp="1"/>
          </p:cNvSpPr>
          <p:nvPr>
            <p:ph type="ctrTitle"/>
          </p:nvPr>
        </p:nvSpPr>
        <p:spPr>
          <a:xfrm>
            <a:off x="685800" y="2130425"/>
            <a:ext cx="7772400" cy="1470000"/>
          </a:xfrm>
        </p:spPr>
        <p:txBody>
          <a:bodyPr/>
          <a:lstStyle/>
          <a:p>
            <a:r>
              <a:rPr lang="en-US" dirty="0" smtClean="0"/>
              <a:t>Analysis at Goodwin Creek Site</a:t>
            </a:r>
            <a:endParaRPr lang="en-US" dirty="0"/>
          </a:p>
        </p:txBody>
      </p:sp>
    </p:spTree>
    <p:extLst>
      <p:ext uri="{BB962C8B-B14F-4D97-AF65-F5344CB8AC3E}">
        <p14:creationId xmlns:p14="http://schemas.microsoft.com/office/powerpoint/2010/main" val="12433943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Goodwin Creek Site</a:t>
            </a:r>
            <a:endParaRPr lang="en-US" dirty="0"/>
          </a:p>
        </p:txBody>
      </p:sp>
      <p:sp>
        <p:nvSpPr>
          <p:cNvPr id="31" name="TextBox 30"/>
          <p:cNvSpPr txBox="1"/>
          <p:nvPr/>
        </p:nvSpPr>
        <p:spPr>
          <a:xfrm>
            <a:off x="3906715" y="1096963"/>
            <a:ext cx="5171142"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Validation based on direct comparison with in-situ observation: pixel to point</a:t>
            </a:r>
          </a:p>
          <a:p>
            <a:pPr marL="285750" indent="-285750">
              <a:buFont typeface="Arial" panose="020B0604020202020204" pitchFamily="34" charset="0"/>
              <a:buChar char="•"/>
            </a:pPr>
            <a:r>
              <a:rPr lang="en-US" sz="1600" dirty="0" smtClean="0">
                <a:solidFill>
                  <a:schemeClr val="bg1"/>
                </a:solidFill>
              </a:rPr>
              <a:t>Site representativeness of the satellite pixel is key: good homogeneity required</a:t>
            </a:r>
          </a:p>
          <a:p>
            <a:pPr marL="285750" indent="-285750">
              <a:buFont typeface="Arial" panose="020B0604020202020204" pitchFamily="34" charset="0"/>
              <a:buChar char="•"/>
            </a:pPr>
            <a:r>
              <a:rPr lang="en-US" sz="1600" dirty="0" smtClean="0">
                <a:solidFill>
                  <a:schemeClr val="bg1"/>
                </a:solidFill>
              </a:rPr>
              <a:t>The complicated surface type shown on the right leads to high uncertainty when comparing the point temperature to pixel temperature</a:t>
            </a: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Full Disk LST has 10 km resolution at nadir, a homogeneous site in such a large area is not available in CONUS.</a:t>
            </a:r>
            <a:endParaRPr lang="en-US" sz="1600" dirty="0">
              <a:solidFill>
                <a:schemeClr val="bg1"/>
              </a:solidFill>
            </a:endParaRPr>
          </a:p>
        </p:txBody>
      </p:sp>
      <p:pic>
        <p:nvPicPr>
          <p:cNvPr id="16" name="图片 6">
            <a:extLst>
              <a:ext uri="{FF2B5EF4-FFF2-40B4-BE49-F238E27FC236}">
                <a16:creationId xmlns:a16="http://schemas.microsoft.com/office/drawing/2014/main" id="{42E5CD6A-354D-47C5-9F1E-87A0591738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006" y="1358573"/>
            <a:ext cx="3173808" cy="2268406"/>
          </a:xfrm>
          <a:prstGeom prst="rect">
            <a:avLst/>
          </a:prstGeom>
        </p:spPr>
      </p:pic>
      <p:sp>
        <p:nvSpPr>
          <p:cNvPr id="18" name="文本框 11">
            <a:extLst>
              <a:ext uri="{FF2B5EF4-FFF2-40B4-BE49-F238E27FC236}">
                <a16:creationId xmlns:a16="http://schemas.microsoft.com/office/drawing/2014/main" id="{7D68C616-18EC-49CC-88CF-FE22DBDCA0AB}"/>
              </a:ext>
            </a:extLst>
          </p:cNvPr>
          <p:cNvSpPr txBox="1"/>
          <p:nvPr/>
        </p:nvSpPr>
        <p:spPr>
          <a:xfrm>
            <a:off x="345006" y="835353"/>
            <a:ext cx="3285070" cy="584775"/>
          </a:xfrm>
          <a:prstGeom prst="rect">
            <a:avLst/>
          </a:prstGeom>
          <a:noFill/>
        </p:spPr>
        <p:txBody>
          <a:bodyPr wrap="square" rtlCol="0">
            <a:spAutoFit/>
          </a:bodyPr>
          <a:lstStyle/>
          <a:p>
            <a:pPr algn="ctr"/>
            <a:r>
              <a:rPr lang="en-US" altLang="zh-CN" sz="1600" dirty="0">
                <a:solidFill>
                  <a:schemeClr val="bg1"/>
                </a:solidFill>
              </a:rPr>
              <a:t>Goodwin Creek (Red: </a:t>
            </a:r>
            <a:r>
              <a:rPr lang="en-US" altLang="zh-CN" sz="1600" dirty="0" smtClean="0">
                <a:solidFill>
                  <a:schemeClr val="bg1"/>
                </a:solidFill>
              </a:rPr>
              <a:t>G16 East; </a:t>
            </a:r>
            <a:r>
              <a:rPr lang="en-US" altLang="zh-CN" sz="1600" dirty="0">
                <a:solidFill>
                  <a:schemeClr val="bg1"/>
                </a:solidFill>
              </a:rPr>
              <a:t>Blue:</a:t>
            </a:r>
            <a:r>
              <a:rPr lang="zh-CN" altLang="en-US" sz="1600" dirty="0">
                <a:solidFill>
                  <a:schemeClr val="bg1"/>
                </a:solidFill>
              </a:rPr>
              <a:t> </a:t>
            </a:r>
            <a:r>
              <a:rPr lang="en-US" altLang="zh-CN" sz="1600" dirty="0" smtClean="0">
                <a:solidFill>
                  <a:schemeClr val="bg1"/>
                </a:solidFill>
              </a:rPr>
              <a:t>G17 West; </a:t>
            </a:r>
            <a:r>
              <a:rPr lang="en-US" altLang="zh-CN" sz="1600" dirty="0">
                <a:solidFill>
                  <a:schemeClr val="bg1"/>
                </a:solidFill>
              </a:rPr>
              <a:t>Yellow: G17 Test)</a:t>
            </a:r>
            <a:endParaRPr lang="zh-CN" altLang="en-US" sz="1600" dirty="0">
              <a:solidFill>
                <a:schemeClr val="bg1"/>
              </a:solidFill>
            </a:endParaRPr>
          </a:p>
        </p:txBody>
      </p:sp>
      <p:grpSp>
        <p:nvGrpSpPr>
          <p:cNvPr id="6" name="组合 15">
            <a:extLst>
              <a:ext uri="{FF2B5EF4-FFF2-40B4-BE49-F238E27FC236}">
                <a16:creationId xmlns:a16="http://schemas.microsoft.com/office/drawing/2014/main" id="{A45DE95B-44B0-4CAF-A098-6B56D280C810}"/>
              </a:ext>
            </a:extLst>
          </p:cNvPr>
          <p:cNvGrpSpPr/>
          <p:nvPr/>
        </p:nvGrpSpPr>
        <p:grpSpPr>
          <a:xfrm>
            <a:off x="345006" y="4150199"/>
            <a:ext cx="3285070" cy="2470745"/>
            <a:chOff x="5091366" y="548680"/>
            <a:chExt cx="3786361" cy="2880320"/>
          </a:xfrm>
        </p:grpSpPr>
        <p:pic>
          <p:nvPicPr>
            <p:cNvPr id="7" name="图片 3">
              <a:extLst>
                <a:ext uri="{FF2B5EF4-FFF2-40B4-BE49-F238E27FC236}">
                  <a16:creationId xmlns:a16="http://schemas.microsoft.com/office/drawing/2014/main" id="{CB453419-087A-4DE6-8440-90FE24D9A0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1366" y="548680"/>
              <a:ext cx="3786361" cy="2880320"/>
            </a:xfrm>
            <a:prstGeom prst="rect">
              <a:avLst/>
            </a:prstGeom>
          </p:spPr>
        </p:pic>
        <p:grpSp>
          <p:nvGrpSpPr>
            <p:cNvPr id="8" name="组合 4">
              <a:extLst>
                <a:ext uri="{FF2B5EF4-FFF2-40B4-BE49-F238E27FC236}">
                  <a16:creationId xmlns:a16="http://schemas.microsoft.com/office/drawing/2014/main" id="{8E69B578-F3A4-447F-A87B-DD312394971C}"/>
                </a:ext>
              </a:extLst>
            </p:cNvPr>
            <p:cNvGrpSpPr/>
            <p:nvPr/>
          </p:nvGrpSpPr>
          <p:grpSpPr>
            <a:xfrm>
              <a:off x="5542097" y="755277"/>
              <a:ext cx="2571951" cy="2371366"/>
              <a:chOff x="4179599" y="1713390"/>
              <a:chExt cx="3222594" cy="3293616"/>
            </a:xfrm>
          </p:grpSpPr>
          <p:cxnSp>
            <p:nvCxnSpPr>
              <p:cNvPr id="9" name="直接连接符 5">
                <a:extLst>
                  <a:ext uri="{FF2B5EF4-FFF2-40B4-BE49-F238E27FC236}">
                    <a16:creationId xmlns:a16="http://schemas.microsoft.com/office/drawing/2014/main" id="{69D89204-9DC8-4A40-A6B2-28C3CB2EF245}"/>
                  </a:ext>
                </a:extLst>
              </p:cNvPr>
              <p:cNvCxnSpPr/>
              <p:nvPr/>
            </p:nvCxnSpPr>
            <p:spPr>
              <a:xfrm>
                <a:off x="4179599" y="3221878"/>
                <a:ext cx="32225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6">
                <a:extLst>
                  <a:ext uri="{FF2B5EF4-FFF2-40B4-BE49-F238E27FC236}">
                    <a16:creationId xmlns:a16="http://schemas.microsoft.com/office/drawing/2014/main" id="{1D679373-64E2-4A86-8766-D86576DC6B05}"/>
                  </a:ext>
                </a:extLst>
              </p:cNvPr>
              <p:cNvCxnSpPr/>
              <p:nvPr/>
            </p:nvCxnSpPr>
            <p:spPr>
              <a:xfrm>
                <a:off x="5814882" y="1713390"/>
                <a:ext cx="0" cy="32936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1" name="文本框 13">
            <a:extLst>
              <a:ext uri="{FF2B5EF4-FFF2-40B4-BE49-F238E27FC236}">
                <a16:creationId xmlns:a16="http://schemas.microsoft.com/office/drawing/2014/main" id="{7511D358-0DD6-4096-8DBF-49DC89C5FBBB}"/>
              </a:ext>
            </a:extLst>
          </p:cNvPr>
          <p:cNvSpPr txBox="1"/>
          <p:nvPr/>
        </p:nvSpPr>
        <p:spPr>
          <a:xfrm>
            <a:off x="68367" y="3811645"/>
            <a:ext cx="3838349" cy="338554"/>
          </a:xfrm>
          <a:prstGeom prst="rect">
            <a:avLst/>
          </a:prstGeom>
          <a:noFill/>
        </p:spPr>
        <p:txBody>
          <a:bodyPr wrap="square" rtlCol="0">
            <a:spAutoFit/>
          </a:bodyPr>
          <a:lstStyle/>
          <a:p>
            <a:pPr algn="ctr"/>
            <a:r>
              <a:rPr lang="en-US" altLang="zh-CN" sz="1600" dirty="0">
                <a:solidFill>
                  <a:schemeClr val="bg1"/>
                </a:solidFill>
              </a:rPr>
              <a:t>L8 BT11 at Goodwin Creek, 20180607</a:t>
            </a:r>
            <a:endParaRPr lang="zh-CN" altLang="en-US" sz="1600" dirty="0">
              <a:solidFill>
                <a:schemeClr val="bg1"/>
              </a:solidFill>
            </a:endParaRPr>
          </a:p>
        </p:txBody>
      </p:sp>
      <p:grpSp>
        <p:nvGrpSpPr>
          <p:cNvPr id="12" name="组合 37">
            <a:extLst>
              <a:ext uri="{FF2B5EF4-FFF2-40B4-BE49-F238E27FC236}">
                <a16:creationId xmlns:a16="http://schemas.microsoft.com/office/drawing/2014/main" id="{FE7A4A1A-2973-4D28-B4A1-8A2E257B0BB2}"/>
              </a:ext>
            </a:extLst>
          </p:cNvPr>
          <p:cNvGrpSpPr/>
          <p:nvPr/>
        </p:nvGrpSpPr>
        <p:grpSpPr>
          <a:xfrm>
            <a:off x="4273972" y="4661391"/>
            <a:ext cx="4301964" cy="1782001"/>
            <a:chOff x="4344489" y="5411286"/>
            <a:chExt cx="4301964" cy="1782001"/>
          </a:xfrm>
        </p:grpSpPr>
        <p:pic>
          <p:nvPicPr>
            <p:cNvPr id="13" name="图片 33">
              <a:extLst>
                <a:ext uri="{FF2B5EF4-FFF2-40B4-BE49-F238E27FC236}">
                  <a16:creationId xmlns:a16="http://schemas.microsoft.com/office/drawing/2014/main" id="{513223B4-4FEA-42CB-9FB6-4B13606C88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4489" y="5411287"/>
              <a:ext cx="2376000" cy="1782000"/>
            </a:xfrm>
            <a:prstGeom prst="rect">
              <a:avLst/>
            </a:prstGeom>
          </p:spPr>
        </p:pic>
        <p:pic>
          <p:nvPicPr>
            <p:cNvPr id="14" name="图片 35">
              <a:extLst>
                <a:ext uri="{FF2B5EF4-FFF2-40B4-BE49-F238E27FC236}">
                  <a16:creationId xmlns:a16="http://schemas.microsoft.com/office/drawing/2014/main" id="{DEF523C0-4D25-4A8D-9F29-2F7E8E2755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0452" y="5411286"/>
              <a:ext cx="2376001" cy="1782001"/>
            </a:xfrm>
            <a:prstGeom prst="rect">
              <a:avLst/>
            </a:prstGeom>
          </p:spPr>
        </p:pic>
      </p:grpSp>
      <p:sp>
        <p:nvSpPr>
          <p:cNvPr id="15" name="文本框 39">
            <a:extLst>
              <a:ext uri="{FF2B5EF4-FFF2-40B4-BE49-F238E27FC236}">
                <a16:creationId xmlns:a16="http://schemas.microsoft.com/office/drawing/2014/main" id="{4AD332F8-624B-45D6-BA75-BAE2AFED7D76}"/>
              </a:ext>
            </a:extLst>
          </p:cNvPr>
          <p:cNvSpPr txBox="1"/>
          <p:nvPr/>
        </p:nvSpPr>
        <p:spPr>
          <a:xfrm>
            <a:off x="4341304" y="4076616"/>
            <a:ext cx="4167301" cy="584775"/>
          </a:xfrm>
          <a:prstGeom prst="rect">
            <a:avLst/>
          </a:prstGeom>
          <a:noFill/>
        </p:spPr>
        <p:txBody>
          <a:bodyPr wrap="square" rtlCol="0">
            <a:spAutoFit/>
          </a:bodyPr>
          <a:lstStyle/>
          <a:p>
            <a:pPr algn="ctr"/>
            <a:r>
              <a:rPr lang="en-US" altLang="zh-CN" sz="1600" dirty="0">
                <a:solidFill>
                  <a:schemeClr val="bg1"/>
                </a:solidFill>
              </a:rPr>
              <a:t>Goodwin Creek Landsat 8 BT11 Image</a:t>
            </a:r>
          </a:p>
          <a:p>
            <a:pPr algn="ctr"/>
            <a:r>
              <a:rPr lang="en-US" altLang="zh-CN" sz="1600" dirty="0" smtClean="0">
                <a:solidFill>
                  <a:schemeClr val="bg1"/>
                </a:solidFill>
              </a:rPr>
              <a:t>Left</a:t>
            </a:r>
            <a:r>
              <a:rPr lang="en-US" altLang="zh-CN" sz="1600" dirty="0">
                <a:solidFill>
                  <a:schemeClr val="bg1"/>
                </a:solidFill>
              </a:rPr>
              <a:t>: </a:t>
            </a:r>
            <a:r>
              <a:rPr lang="en-US" altLang="zh-CN" sz="1600" dirty="0" smtClean="0">
                <a:solidFill>
                  <a:schemeClr val="bg1"/>
                </a:solidFill>
              </a:rPr>
              <a:t>GOES16 East; Right</a:t>
            </a:r>
            <a:r>
              <a:rPr lang="en-US" altLang="zh-CN" sz="1600" dirty="0">
                <a:solidFill>
                  <a:schemeClr val="bg1"/>
                </a:solidFill>
              </a:rPr>
              <a:t>: </a:t>
            </a:r>
            <a:r>
              <a:rPr lang="en-US" altLang="zh-CN" sz="1600" dirty="0" smtClean="0">
                <a:solidFill>
                  <a:schemeClr val="bg1"/>
                </a:solidFill>
              </a:rPr>
              <a:t>GOES17 Test</a:t>
            </a:r>
            <a:endParaRPr lang="en-US" altLang="zh-CN" sz="1600" dirty="0">
              <a:solidFill>
                <a:schemeClr val="bg1"/>
              </a:solidFill>
            </a:endParaRPr>
          </a:p>
        </p:txBody>
      </p:sp>
    </p:spTree>
    <p:extLst>
      <p:ext uri="{BB962C8B-B14F-4D97-AF65-F5344CB8AC3E}">
        <p14:creationId xmlns:p14="http://schemas.microsoft.com/office/powerpoint/2010/main" val="4832641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Summary</a:t>
            </a:r>
            <a:endParaRPr lang="en-US" dirty="0">
              <a:solidFill>
                <a:schemeClr val="bg1"/>
              </a:solidFill>
            </a:endParaRPr>
          </a:p>
        </p:txBody>
      </p:sp>
      <p:sp>
        <p:nvSpPr>
          <p:cNvPr id="3" name="Text Placeholder 2"/>
          <p:cNvSpPr>
            <a:spLocks noGrp="1"/>
          </p:cNvSpPr>
          <p:nvPr>
            <p:ph type="body" idx="1"/>
          </p:nvPr>
        </p:nvSpPr>
        <p:spPr>
          <a:xfrm>
            <a:off x="457200" y="1600200"/>
            <a:ext cx="8229600" cy="5121251"/>
          </a:xfrm>
        </p:spPr>
        <p:txBody>
          <a:bodyPr/>
          <a:lstStyle/>
          <a:p>
            <a:pPr marL="685800" indent="-330200"/>
            <a:r>
              <a:rPr lang="en-US" dirty="0" smtClean="0"/>
              <a:t>The overall validation results indicate satisfactory performance for baseline product during “cool” period</a:t>
            </a:r>
          </a:p>
          <a:p>
            <a:pPr marL="685800" indent="-330200"/>
            <a:r>
              <a:rPr lang="en-US" dirty="0" smtClean="0"/>
              <a:t>Validation results vary among different sites. </a:t>
            </a:r>
          </a:p>
          <a:p>
            <a:pPr marL="685800" indent="-330200"/>
            <a:r>
              <a:rPr lang="en-US" dirty="0" smtClean="0"/>
              <a:t>Satellite </a:t>
            </a:r>
            <a:r>
              <a:rPr lang="en-US" dirty="0"/>
              <a:t>LST is significantly lower than its in-situ counterpart at Desert Rock </a:t>
            </a:r>
            <a:r>
              <a:rPr lang="en-US" dirty="0" smtClean="0"/>
              <a:t>site</a:t>
            </a:r>
          </a:p>
          <a:p>
            <a:pPr marL="685800" indent="-330200"/>
            <a:r>
              <a:rPr lang="en-US" dirty="0" smtClean="0"/>
              <a:t>Standard deviation at Goodwin Creek site is high</a:t>
            </a:r>
            <a:endParaRPr lang="en-US" dirty="0"/>
          </a:p>
          <a:p>
            <a:pPr marL="685800" indent="-330200"/>
            <a:r>
              <a:rPr lang="en-US" dirty="0"/>
              <a:t>Site homogeneity is crucial in LST </a:t>
            </a:r>
            <a:r>
              <a:rPr lang="en-US" dirty="0" smtClean="0"/>
              <a:t>validation</a:t>
            </a:r>
            <a:endParaRPr lang="en-US" dirty="0"/>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32</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844815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979173"/>
            <a:ext cx="8229600" cy="1143001"/>
          </a:xfrm>
        </p:spPr>
        <p:txBody>
          <a:bodyPr/>
          <a:lstStyle/>
          <a:p>
            <a:r>
              <a:rPr lang="en-US" dirty="0" smtClean="0"/>
              <a:t>Comparison with LSTs from Other Sensors</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33</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1265003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988"/>
            <a:ext cx="8229600" cy="1030975"/>
          </a:xfrm>
        </p:spPr>
        <p:txBody>
          <a:bodyPr/>
          <a:lstStyle/>
          <a:p>
            <a:r>
              <a:rPr lang="en-US" dirty="0" smtClean="0"/>
              <a:t>FD LST Comparison (G17 </a:t>
            </a:r>
            <a:r>
              <a:rPr lang="en-US" dirty="0" err="1" smtClean="0"/>
              <a:t>v.s</a:t>
            </a:r>
            <a:r>
              <a:rPr lang="en-US" dirty="0" smtClean="0"/>
              <a:t>. G16)</a:t>
            </a:r>
            <a:br>
              <a:rPr lang="en-US" dirty="0" smtClean="0"/>
            </a:br>
            <a:r>
              <a:rPr lang="en-US" dirty="0" smtClean="0"/>
              <a:t>2019-09-15</a:t>
            </a:r>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34</a:t>
            </a:fld>
            <a:endParaRPr lang="en-US" sz="1200">
              <a:solidFill>
                <a:srgbClr val="FFFFFF"/>
              </a:solidFill>
              <a:latin typeface="Calibri"/>
              <a:ea typeface="Calibri"/>
              <a:cs typeface="Calibri"/>
              <a:sym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922" y="977107"/>
            <a:ext cx="2571750" cy="31432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8354"/>
            <a:ext cx="2571750" cy="31432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844" y="1262857"/>
            <a:ext cx="3810000" cy="28575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714750"/>
            <a:ext cx="2571750" cy="3143250"/>
          </a:xfrm>
          <a:prstGeom prst="rect">
            <a:avLst/>
          </a:prstGeom>
        </p:spPr>
      </p:pic>
      <p:sp>
        <p:nvSpPr>
          <p:cNvPr id="10" name="TextBox 9"/>
          <p:cNvSpPr txBox="1"/>
          <p:nvPr/>
        </p:nvSpPr>
        <p:spPr>
          <a:xfrm>
            <a:off x="2719965" y="4183331"/>
            <a:ext cx="6212414"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GOES-16 FD LST projected to GOES-17 (Test) FD grid</a:t>
            </a:r>
          </a:p>
          <a:p>
            <a:pPr marL="285750" indent="-285750">
              <a:buFont typeface="Arial" panose="020B0604020202020204" pitchFamily="34" charset="0"/>
              <a:buChar char="•"/>
            </a:pPr>
            <a:r>
              <a:rPr lang="en-US" sz="1600" dirty="0" smtClean="0">
                <a:solidFill>
                  <a:schemeClr val="bg1"/>
                </a:solidFill>
              </a:rPr>
              <a:t>Observation time difference between two sensors are within 5 minutes.</a:t>
            </a:r>
          </a:p>
          <a:p>
            <a:pPr marL="285750" indent="-285750">
              <a:buFont typeface="Arial" panose="020B0604020202020204" pitchFamily="34" charset="0"/>
              <a:buChar char="•"/>
            </a:pPr>
            <a:r>
              <a:rPr lang="en-US" sz="1600" dirty="0" smtClean="0">
                <a:solidFill>
                  <a:schemeClr val="bg1"/>
                </a:solidFill>
              </a:rPr>
              <a:t>FPM temperature is relatively low with the maximum at around 85 K</a:t>
            </a: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Red dots indicate when FPM temperature is higher than 82 K</a:t>
            </a:r>
          </a:p>
          <a:p>
            <a:pPr marL="285750" indent="-285750">
              <a:buFont typeface="Arial" panose="020B0604020202020204" pitchFamily="34" charset="0"/>
              <a:buChar char="•"/>
            </a:pPr>
            <a:r>
              <a:rPr lang="en-US" sz="1600" dirty="0" smtClean="0">
                <a:solidFill>
                  <a:schemeClr val="bg1"/>
                </a:solidFill>
              </a:rPr>
              <a:t>The bias is acceptable.</a:t>
            </a:r>
          </a:p>
        </p:txBody>
      </p:sp>
    </p:spTree>
    <p:extLst>
      <p:ext uri="{BB962C8B-B14F-4D97-AF65-F5344CB8AC3E}">
        <p14:creationId xmlns:p14="http://schemas.microsoft.com/office/powerpoint/2010/main" val="29268626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CONUS LST </a:t>
            </a:r>
            <a:r>
              <a:rPr lang="en-US" dirty="0"/>
              <a:t>Comparison (G17 </a:t>
            </a:r>
            <a:r>
              <a:rPr lang="en-US" dirty="0" err="1"/>
              <a:t>v.s</a:t>
            </a:r>
            <a:r>
              <a:rPr lang="en-US" dirty="0"/>
              <a:t>. G16)</a:t>
            </a:r>
            <a:br>
              <a:rPr lang="en-US" dirty="0"/>
            </a:br>
            <a:r>
              <a:rPr lang="en-US" dirty="0"/>
              <a:t>2019-09-15</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35</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4922" y="977107"/>
            <a:ext cx="2571750" cy="31432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8354"/>
            <a:ext cx="2571750" cy="31432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9844" y="1262857"/>
            <a:ext cx="3810000" cy="28575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14750"/>
            <a:ext cx="2571750" cy="3143250"/>
          </a:xfrm>
          <a:prstGeom prst="rect">
            <a:avLst/>
          </a:prstGeom>
        </p:spPr>
      </p:pic>
      <p:sp>
        <p:nvSpPr>
          <p:cNvPr id="9" name="TextBox 8"/>
          <p:cNvSpPr txBox="1"/>
          <p:nvPr/>
        </p:nvSpPr>
        <p:spPr>
          <a:xfrm>
            <a:off x="2719965" y="4183331"/>
            <a:ext cx="6212414"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GOES-16 CONUS LST projected to GOES-17 (Test) CONUS grid</a:t>
            </a:r>
          </a:p>
          <a:p>
            <a:pPr marL="285750" indent="-285750">
              <a:buFont typeface="Arial" panose="020B0604020202020204" pitchFamily="34" charset="0"/>
              <a:buChar char="•"/>
            </a:pPr>
            <a:r>
              <a:rPr lang="en-US" sz="1600" dirty="0" smtClean="0">
                <a:solidFill>
                  <a:schemeClr val="bg1"/>
                </a:solidFill>
              </a:rPr>
              <a:t>Observation time difference between two sensors are within 5 minutes.</a:t>
            </a:r>
          </a:p>
          <a:p>
            <a:pPr marL="285750" indent="-285750">
              <a:buFont typeface="Arial" panose="020B0604020202020204" pitchFamily="34" charset="0"/>
              <a:buChar char="•"/>
            </a:pPr>
            <a:r>
              <a:rPr lang="en-US" sz="1600" dirty="0" smtClean="0">
                <a:solidFill>
                  <a:schemeClr val="bg1"/>
                </a:solidFill>
              </a:rPr>
              <a:t>FPM temperature is relatively low with the maximum at around 85 K</a:t>
            </a: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Red dots indicate when FPM temperature is higher than 82 K</a:t>
            </a:r>
          </a:p>
          <a:p>
            <a:pPr marL="285750" indent="-285750">
              <a:buFont typeface="Arial" panose="020B0604020202020204" pitchFamily="34" charset="0"/>
              <a:buChar char="•"/>
            </a:pPr>
            <a:r>
              <a:rPr lang="en-US" sz="1600" dirty="0" smtClean="0">
                <a:solidFill>
                  <a:schemeClr val="bg1"/>
                </a:solidFill>
              </a:rPr>
              <a:t>The bias at 23 hours are good.</a:t>
            </a:r>
          </a:p>
          <a:p>
            <a:pPr marL="285750" indent="-285750">
              <a:buFont typeface="Arial" panose="020B0604020202020204" pitchFamily="34" charset="0"/>
              <a:buChar char="•"/>
            </a:pPr>
            <a:r>
              <a:rPr lang="en-US" sz="1600" dirty="0" smtClean="0">
                <a:solidFill>
                  <a:schemeClr val="bg1"/>
                </a:solidFill>
              </a:rPr>
              <a:t>At hour 9 (with around 85 K FPM temperature) GOES-17 LST is 3 K lower than GOES-16 LST</a:t>
            </a:r>
          </a:p>
        </p:txBody>
      </p:sp>
    </p:spTree>
    <p:extLst>
      <p:ext uri="{BB962C8B-B14F-4D97-AF65-F5344CB8AC3E}">
        <p14:creationId xmlns:p14="http://schemas.microsoft.com/office/powerpoint/2010/main" val="27963667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FD LST </a:t>
            </a:r>
            <a:r>
              <a:rPr lang="en-US" dirty="0"/>
              <a:t>Comparison (G17 </a:t>
            </a:r>
            <a:r>
              <a:rPr lang="en-US" dirty="0" err="1"/>
              <a:t>v.s</a:t>
            </a:r>
            <a:r>
              <a:rPr lang="en-US" dirty="0"/>
              <a:t>. G16)</a:t>
            </a:r>
            <a:br>
              <a:rPr lang="en-US" dirty="0"/>
            </a:br>
            <a:r>
              <a:rPr lang="en-US" dirty="0" smtClean="0"/>
              <a:t>2019-10-15</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36</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922" y="977107"/>
            <a:ext cx="2571750" cy="31432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8354"/>
            <a:ext cx="2571750" cy="31432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844" y="1262857"/>
            <a:ext cx="3810000" cy="28575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705323"/>
            <a:ext cx="2571750" cy="3143250"/>
          </a:xfrm>
          <a:prstGeom prst="rect">
            <a:avLst/>
          </a:prstGeom>
        </p:spPr>
      </p:pic>
      <p:sp>
        <p:nvSpPr>
          <p:cNvPr id="11" name="TextBox 10"/>
          <p:cNvSpPr txBox="1"/>
          <p:nvPr/>
        </p:nvSpPr>
        <p:spPr>
          <a:xfrm>
            <a:off x="2700915" y="4378434"/>
            <a:ext cx="6212414"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GOES-16 FD LST projected to GOES-17 (Test) FD grid</a:t>
            </a:r>
          </a:p>
          <a:p>
            <a:pPr marL="285750" indent="-285750">
              <a:buFont typeface="Arial" panose="020B0604020202020204" pitchFamily="34" charset="0"/>
              <a:buChar char="•"/>
            </a:pPr>
            <a:r>
              <a:rPr lang="en-US" sz="1600" dirty="0" smtClean="0">
                <a:solidFill>
                  <a:schemeClr val="bg1"/>
                </a:solidFill>
              </a:rPr>
              <a:t>Observation time difference between two sensors are within 5 minutes.</a:t>
            </a:r>
          </a:p>
          <a:p>
            <a:pPr marL="285750" indent="-285750">
              <a:buFont typeface="Arial" panose="020B0604020202020204" pitchFamily="34" charset="0"/>
              <a:buChar char="•"/>
            </a:pPr>
            <a:r>
              <a:rPr lang="en-US" sz="1600" dirty="0" smtClean="0">
                <a:solidFill>
                  <a:schemeClr val="bg1"/>
                </a:solidFill>
              </a:rPr>
              <a:t>FPM temperature is high with the maximum at around 98 K</a:t>
            </a: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Red dots indicate when FPM temperature is higher than 82 K</a:t>
            </a:r>
          </a:p>
          <a:p>
            <a:pPr marL="285750" indent="-285750">
              <a:buFont typeface="Arial" panose="020B0604020202020204" pitchFamily="34" charset="0"/>
              <a:buChar char="•"/>
            </a:pPr>
            <a:r>
              <a:rPr lang="en-US" sz="1600" dirty="0" smtClean="0">
                <a:solidFill>
                  <a:schemeClr val="bg1"/>
                </a:solidFill>
              </a:rPr>
              <a:t>Bias is large during “hot” period.</a:t>
            </a:r>
          </a:p>
          <a:p>
            <a:pPr marL="285750" indent="-285750">
              <a:buFont typeface="Arial" panose="020B0604020202020204" pitchFamily="34" charset="0"/>
              <a:buChar char="•"/>
            </a:pPr>
            <a:r>
              <a:rPr lang="en-US" sz="1600" dirty="0">
                <a:solidFill>
                  <a:schemeClr val="bg1"/>
                </a:solidFill>
              </a:rPr>
              <a:t>Comparison at mountain areas are worse.</a:t>
            </a:r>
          </a:p>
          <a:p>
            <a:pPr marL="285750" indent="-285750">
              <a:buFont typeface="Arial" panose="020B0604020202020204" pitchFamily="34" charset="0"/>
              <a:buChar char="•"/>
            </a:pPr>
            <a:endParaRPr lang="en-US" sz="1600" dirty="0" smtClean="0">
              <a:solidFill>
                <a:schemeClr val="bg1"/>
              </a:solidFill>
            </a:endParaRPr>
          </a:p>
        </p:txBody>
      </p:sp>
    </p:spTree>
    <p:extLst>
      <p:ext uri="{BB962C8B-B14F-4D97-AF65-F5344CB8AC3E}">
        <p14:creationId xmlns:p14="http://schemas.microsoft.com/office/powerpoint/2010/main" val="32033057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CONUS LST Comparison (G17 </a:t>
            </a:r>
            <a:r>
              <a:rPr lang="en-US" dirty="0" err="1"/>
              <a:t>v.s</a:t>
            </a:r>
            <a:r>
              <a:rPr lang="en-US" dirty="0"/>
              <a:t>. G16)</a:t>
            </a:r>
            <a:br>
              <a:rPr lang="en-US" dirty="0"/>
            </a:br>
            <a:r>
              <a:rPr lang="en-US" dirty="0" smtClean="0"/>
              <a:t>2019-10-15</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37</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4922" y="977107"/>
            <a:ext cx="2571750" cy="31432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8354"/>
            <a:ext cx="2571750" cy="31432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9844" y="1262857"/>
            <a:ext cx="3810000" cy="28575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14750"/>
            <a:ext cx="2571750" cy="3143250"/>
          </a:xfrm>
          <a:prstGeom prst="rect">
            <a:avLst/>
          </a:prstGeom>
        </p:spPr>
      </p:pic>
      <p:sp>
        <p:nvSpPr>
          <p:cNvPr id="9" name="TextBox 8"/>
          <p:cNvSpPr txBox="1"/>
          <p:nvPr/>
        </p:nvSpPr>
        <p:spPr>
          <a:xfrm>
            <a:off x="2700915" y="4378434"/>
            <a:ext cx="6212414"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GOES-16 CONUS LST projected to GOES-17 (Test) CONUS grid</a:t>
            </a:r>
          </a:p>
          <a:p>
            <a:pPr marL="285750" indent="-285750">
              <a:buFont typeface="Arial" panose="020B0604020202020204" pitchFamily="34" charset="0"/>
              <a:buChar char="•"/>
            </a:pPr>
            <a:r>
              <a:rPr lang="en-US" sz="1600" dirty="0" smtClean="0">
                <a:solidFill>
                  <a:schemeClr val="bg1"/>
                </a:solidFill>
              </a:rPr>
              <a:t>Observation time difference between two sensors are within 5 minutes.</a:t>
            </a:r>
          </a:p>
          <a:p>
            <a:pPr marL="285750" indent="-285750">
              <a:buFont typeface="Arial" panose="020B0604020202020204" pitchFamily="34" charset="0"/>
              <a:buChar char="•"/>
            </a:pPr>
            <a:r>
              <a:rPr lang="en-US" sz="1600" dirty="0" smtClean="0">
                <a:solidFill>
                  <a:schemeClr val="bg1"/>
                </a:solidFill>
              </a:rPr>
              <a:t>FPM temperature is high with the maximum at around 98 K</a:t>
            </a: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Red dots indicate when FPM temperature is higher than 82 K</a:t>
            </a:r>
          </a:p>
          <a:p>
            <a:pPr marL="285750" indent="-285750">
              <a:buFont typeface="Arial" panose="020B0604020202020204" pitchFamily="34" charset="0"/>
              <a:buChar char="•"/>
            </a:pPr>
            <a:r>
              <a:rPr lang="en-US" sz="1600" dirty="0" smtClean="0">
                <a:solidFill>
                  <a:schemeClr val="bg1"/>
                </a:solidFill>
              </a:rPr>
              <a:t>Bias is large during “hot” period.</a:t>
            </a:r>
          </a:p>
          <a:p>
            <a:pPr marL="285750" indent="-285750">
              <a:buFont typeface="Arial" panose="020B0604020202020204" pitchFamily="34" charset="0"/>
              <a:buChar char="•"/>
            </a:pPr>
            <a:r>
              <a:rPr lang="en-US" sz="1600" dirty="0" smtClean="0">
                <a:solidFill>
                  <a:schemeClr val="bg1"/>
                </a:solidFill>
              </a:rPr>
              <a:t>Comparison at mountain areas are worse.</a:t>
            </a:r>
          </a:p>
        </p:txBody>
      </p:sp>
    </p:spTree>
    <p:extLst>
      <p:ext uri="{BB962C8B-B14F-4D97-AF65-F5344CB8AC3E}">
        <p14:creationId xmlns:p14="http://schemas.microsoft.com/office/powerpoint/2010/main" val="32084982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CONUS LST </a:t>
            </a:r>
            <a:r>
              <a:rPr lang="en-US" dirty="0" err="1" smtClean="0">
                <a:solidFill>
                  <a:schemeClr val="bg1"/>
                </a:solidFill>
              </a:rPr>
              <a:t>v.s</a:t>
            </a:r>
            <a:r>
              <a:rPr lang="en-US" dirty="0" smtClean="0">
                <a:solidFill>
                  <a:schemeClr val="bg1"/>
                </a:solidFill>
              </a:rPr>
              <a:t>. SNPP</a:t>
            </a:r>
            <a:br>
              <a:rPr lang="en-US" dirty="0" smtClean="0">
                <a:solidFill>
                  <a:schemeClr val="bg1"/>
                </a:solidFill>
              </a:rPr>
            </a:br>
            <a:r>
              <a:rPr lang="en-US" dirty="0" smtClean="0">
                <a:solidFill>
                  <a:schemeClr val="bg1"/>
                </a:solidFill>
              </a:rPr>
              <a:t>20181015 (Daytime)</a:t>
            </a:r>
            <a:endParaRPr lang="en-US" dirty="0">
              <a:solidFill>
                <a:schemeClr val="bg1"/>
              </a:solidFill>
            </a:endParaRP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38</a:t>
            </a:fld>
            <a:endParaRPr lang="en-US" sz="1200">
              <a:solidFill>
                <a:srgbClr val="FFFFFF"/>
              </a:solidFill>
              <a:latin typeface="Calibri"/>
              <a:ea typeface="Calibri"/>
              <a:cs typeface="Calibri"/>
              <a:sym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0" y="1184430"/>
            <a:ext cx="2571750" cy="31432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4430"/>
            <a:ext cx="2571750" cy="31432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14750"/>
            <a:ext cx="2571750" cy="31432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899" y="1121313"/>
            <a:ext cx="3206367" cy="3206367"/>
          </a:xfrm>
          <a:prstGeom prst="rect">
            <a:avLst/>
          </a:prstGeom>
        </p:spPr>
      </p:pic>
      <p:sp>
        <p:nvSpPr>
          <p:cNvPr id="9" name="TextBox 8"/>
          <p:cNvSpPr txBox="1"/>
          <p:nvPr/>
        </p:nvSpPr>
        <p:spPr>
          <a:xfrm>
            <a:off x="2767590" y="4870876"/>
            <a:ext cx="6212414"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VIIRS LST aggregated to GOES-17 CONUS grid</a:t>
            </a:r>
          </a:p>
          <a:p>
            <a:pPr marL="285750" indent="-285750">
              <a:buFont typeface="Arial" panose="020B0604020202020204" pitchFamily="34" charset="0"/>
              <a:buChar char="•"/>
            </a:pPr>
            <a:r>
              <a:rPr lang="en-US" sz="1600" dirty="0">
                <a:solidFill>
                  <a:schemeClr val="bg1"/>
                </a:solidFill>
              </a:rPr>
              <a:t>VIIRS LST is confidently clear</a:t>
            </a:r>
          </a:p>
          <a:p>
            <a:pPr marL="285750" indent="-285750">
              <a:buFont typeface="Arial" panose="020B0604020202020204" pitchFamily="34" charset="0"/>
              <a:buChar char="•"/>
            </a:pPr>
            <a:r>
              <a:rPr lang="en-US" sz="1600" dirty="0" smtClean="0">
                <a:solidFill>
                  <a:schemeClr val="bg1"/>
                </a:solidFill>
              </a:rPr>
              <a:t>Observation time difference between two sensors are within 5 minutes.</a:t>
            </a:r>
          </a:p>
        </p:txBody>
      </p:sp>
    </p:spTree>
    <p:extLst>
      <p:ext uri="{BB962C8B-B14F-4D97-AF65-F5344CB8AC3E}">
        <p14:creationId xmlns:p14="http://schemas.microsoft.com/office/powerpoint/2010/main" val="3798815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78"/>
            <a:ext cx="8229600" cy="1143001"/>
          </a:xfrm>
        </p:spPr>
        <p:txBody>
          <a:bodyPr/>
          <a:lstStyle/>
          <a:p>
            <a:r>
              <a:rPr lang="en-US" dirty="0">
                <a:solidFill>
                  <a:schemeClr val="bg1"/>
                </a:solidFill>
              </a:rPr>
              <a:t>CONUS LST </a:t>
            </a:r>
            <a:r>
              <a:rPr lang="en-US" dirty="0" err="1">
                <a:solidFill>
                  <a:schemeClr val="bg1"/>
                </a:solidFill>
              </a:rPr>
              <a:t>v.s</a:t>
            </a:r>
            <a:r>
              <a:rPr lang="en-US" dirty="0">
                <a:solidFill>
                  <a:schemeClr val="bg1"/>
                </a:solidFill>
              </a:rPr>
              <a:t>. SNPP</a:t>
            </a:r>
            <a:br>
              <a:rPr lang="en-US" dirty="0">
                <a:solidFill>
                  <a:schemeClr val="bg1"/>
                </a:solidFill>
              </a:rPr>
            </a:br>
            <a:r>
              <a:rPr lang="en-US" dirty="0" smtClean="0">
                <a:solidFill>
                  <a:schemeClr val="bg1"/>
                </a:solidFill>
              </a:rPr>
              <a:t>20180915 (Nighttime</a:t>
            </a:r>
            <a:r>
              <a:rPr lang="en-US" dirty="0">
                <a:solidFill>
                  <a:schemeClr val="bg1"/>
                </a:solidFill>
              </a:rPr>
              <a:t>)</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39</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0" y="1184430"/>
            <a:ext cx="2571750" cy="31432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4430"/>
            <a:ext cx="2571750" cy="31432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14750"/>
            <a:ext cx="2571750" cy="31432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899" y="1121313"/>
            <a:ext cx="3206367" cy="3206367"/>
          </a:xfrm>
          <a:prstGeom prst="rect">
            <a:avLst/>
          </a:prstGeom>
        </p:spPr>
      </p:pic>
      <p:sp>
        <p:nvSpPr>
          <p:cNvPr id="9" name="TextBox 8"/>
          <p:cNvSpPr txBox="1"/>
          <p:nvPr/>
        </p:nvSpPr>
        <p:spPr>
          <a:xfrm>
            <a:off x="2767590" y="4870876"/>
            <a:ext cx="6212414"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VIIRS LST aggregated to GOES-17 CONUS grid</a:t>
            </a:r>
          </a:p>
          <a:p>
            <a:pPr marL="285750" indent="-285750">
              <a:buFont typeface="Arial" panose="020B0604020202020204" pitchFamily="34" charset="0"/>
              <a:buChar char="•"/>
            </a:pPr>
            <a:r>
              <a:rPr lang="en-US" sz="1600" dirty="0" smtClean="0">
                <a:solidFill>
                  <a:schemeClr val="bg1"/>
                </a:solidFill>
              </a:rPr>
              <a:t>VIIRS LST is confidently clear</a:t>
            </a:r>
          </a:p>
          <a:p>
            <a:pPr marL="285750" indent="-285750">
              <a:buFont typeface="Arial" panose="020B0604020202020204" pitchFamily="34" charset="0"/>
              <a:buChar char="•"/>
            </a:pPr>
            <a:r>
              <a:rPr lang="en-US" sz="1600" dirty="0" smtClean="0">
                <a:solidFill>
                  <a:schemeClr val="bg1"/>
                </a:solidFill>
              </a:rPr>
              <a:t>Observation time difference between two sensors are within 5 minutes.</a:t>
            </a:r>
          </a:p>
          <a:p>
            <a:pPr marL="285750" indent="-285750">
              <a:buFont typeface="Arial" panose="020B0604020202020204" pitchFamily="34" charset="0"/>
              <a:buChar char="•"/>
            </a:pPr>
            <a:r>
              <a:rPr lang="en-US" sz="1600" dirty="0" smtClean="0">
                <a:solidFill>
                  <a:schemeClr val="bg1"/>
                </a:solidFill>
              </a:rPr>
              <a:t>VIIRS LST matched to GOES-17 during nighttime with low and stable FPM temperature is extremely limited.</a:t>
            </a:r>
          </a:p>
        </p:txBody>
      </p:sp>
    </p:spTree>
    <p:extLst>
      <p:ext uri="{BB962C8B-B14F-4D97-AF65-F5344CB8AC3E}">
        <p14:creationId xmlns:p14="http://schemas.microsoft.com/office/powerpoint/2010/main" val="4045822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0413"/>
            <a:ext cx="8229600" cy="1143001"/>
          </a:xfrm>
        </p:spPr>
        <p:txBody>
          <a:bodyPr/>
          <a:lstStyle/>
          <a:p>
            <a:r>
              <a:rPr lang="en-US" dirty="0" smtClean="0"/>
              <a:t>LST Product Background</a:t>
            </a:r>
            <a:endParaRPr lang="en-US" dirty="0"/>
          </a:p>
        </p:txBody>
      </p:sp>
      <p:sp>
        <p:nvSpPr>
          <p:cNvPr id="6" name="Text Placeholder 2"/>
          <p:cNvSpPr>
            <a:spLocks noGrp="1"/>
          </p:cNvSpPr>
          <p:nvPr>
            <p:ph type="body" idx="1"/>
          </p:nvPr>
        </p:nvSpPr>
        <p:spPr>
          <a:xfrm>
            <a:off x="457200" y="1465262"/>
            <a:ext cx="8229600" cy="5040313"/>
          </a:xfrm>
        </p:spPr>
        <p:txBody>
          <a:bodyPr/>
          <a:lstStyle/>
          <a:p>
            <a:pPr marL="461963" indent="-258763"/>
            <a:r>
              <a:rPr lang="en-US" sz="2400" dirty="0" smtClean="0"/>
              <a:t>LST is the instantaneous temperature of the earth “skin”</a:t>
            </a:r>
          </a:p>
          <a:p>
            <a:pPr marL="461963" indent="-258763"/>
            <a:r>
              <a:rPr lang="en-US" sz="2400" dirty="0" smtClean="0"/>
              <a:t>Emissivity-explicit split-window regression algorithm is used for GOES-17 LST EDR generation</a:t>
            </a:r>
          </a:p>
          <a:p>
            <a:pPr marL="461963" indent="-258763"/>
            <a:r>
              <a:rPr lang="en-US" sz="2400" dirty="0" smtClean="0"/>
              <a:t>GOES-17 LST EDR consists of three products: Full Disk (FD), CONUS, and </a:t>
            </a:r>
            <a:r>
              <a:rPr lang="en-US" sz="2400" dirty="0" err="1" smtClean="0"/>
              <a:t>Meso</a:t>
            </a:r>
            <a:r>
              <a:rPr lang="en-US" sz="2400" dirty="0" smtClean="0"/>
              <a:t>-scale (MESO1 and MESO2)</a:t>
            </a:r>
          </a:p>
          <a:p>
            <a:pPr marL="461963" indent="-258763"/>
            <a:r>
              <a:rPr lang="en-US" sz="2400" dirty="0" smtClean="0"/>
              <a:t>Users request</a:t>
            </a:r>
          </a:p>
          <a:p>
            <a:pPr marL="862013" lvl="1" indent="-258763"/>
            <a:r>
              <a:rPr lang="en-US" sz="2000" dirty="0" smtClean="0"/>
              <a:t>EMC User’s request for verification of weather forecasting model output</a:t>
            </a:r>
          </a:p>
          <a:p>
            <a:pPr marL="862013" lvl="1" indent="-258763"/>
            <a:r>
              <a:rPr lang="en-US" sz="2000" dirty="0" smtClean="0"/>
              <a:t>one </a:t>
            </a:r>
            <a:r>
              <a:rPr lang="en-US" sz="2000" dirty="0"/>
              <a:t>of the Essential Climate Variables (ECVs) by the GCOS of the WMO </a:t>
            </a:r>
          </a:p>
          <a:p>
            <a:pPr marL="862013" lvl="1" indent="-258763"/>
            <a:r>
              <a:rPr lang="en-US" sz="2000" dirty="0" smtClean="0"/>
              <a:t>General users for long-term global LST monitoring, agriculture monitoring, drought prediction, ecosystem monitoring, and climate studies, etc.</a:t>
            </a:r>
            <a:endParaRPr lang="en-US" sz="2000" dirty="0"/>
          </a:p>
        </p:txBody>
      </p:sp>
      <p:sp>
        <p:nvSpPr>
          <p:cNvPr id="7" name="Slide Number Placeholder 4"/>
          <p:cNvSpPr>
            <a:spLocks noGrp="1"/>
          </p:cNvSpPr>
          <p:nvPr>
            <p:ph type="sldNum" sz="quarter" idx="12"/>
          </p:nvPr>
        </p:nvSpPr>
        <p:spPr>
          <a:xfrm>
            <a:off x="8253662" y="6356350"/>
            <a:ext cx="681791" cy="365125"/>
          </a:xfrm>
        </p:spPr>
        <p:txBody>
          <a:bodyPr/>
          <a:lstStyle/>
          <a:p>
            <a:r>
              <a:rPr lang="en-US" altLang="en-US" dirty="0" smtClean="0">
                <a:solidFill>
                  <a:prstClr val="white"/>
                </a:solidFill>
              </a:rPr>
              <a:t>4</a:t>
            </a:r>
            <a:endParaRPr lang="en-US" altLang="en-US" dirty="0">
              <a:solidFill>
                <a:prstClr val="white"/>
              </a:solidFill>
            </a:endParaRPr>
          </a:p>
        </p:txBody>
      </p:sp>
    </p:spTree>
    <p:extLst>
      <p:ext uri="{BB962C8B-B14F-4D97-AF65-F5344CB8AC3E}">
        <p14:creationId xmlns:p14="http://schemas.microsoft.com/office/powerpoint/2010/main" val="5723735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51"/>
            <a:ext cx="8229600" cy="1143001"/>
          </a:xfrm>
        </p:spPr>
        <p:txBody>
          <a:bodyPr/>
          <a:lstStyle/>
          <a:p>
            <a:r>
              <a:rPr lang="en-US" dirty="0">
                <a:solidFill>
                  <a:schemeClr val="bg1"/>
                </a:solidFill>
              </a:rPr>
              <a:t>CONUS LST </a:t>
            </a:r>
            <a:r>
              <a:rPr lang="en-US" dirty="0" err="1">
                <a:solidFill>
                  <a:schemeClr val="bg1"/>
                </a:solidFill>
              </a:rPr>
              <a:t>v.s</a:t>
            </a:r>
            <a:r>
              <a:rPr lang="en-US" dirty="0">
                <a:solidFill>
                  <a:schemeClr val="bg1"/>
                </a:solidFill>
              </a:rPr>
              <a:t>. SNPP</a:t>
            </a:r>
            <a:br>
              <a:rPr lang="en-US" dirty="0">
                <a:solidFill>
                  <a:schemeClr val="bg1"/>
                </a:solidFill>
              </a:rPr>
            </a:br>
            <a:r>
              <a:rPr lang="en-US" dirty="0" smtClean="0">
                <a:solidFill>
                  <a:schemeClr val="bg1"/>
                </a:solidFill>
              </a:rPr>
              <a:t>20190315 </a:t>
            </a:r>
            <a:r>
              <a:rPr lang="en-US" dirty="0">
                <a:solidFill>
                  <a:schemeClr val="bg1"/>
                </a:solidFill>
              </a:rPr>
              <a:t>(Daytime)</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40</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0" y="1184430"/>
            <a:ext cx="2571750" cy="31432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4430"/>
            <a:ext cx="2571750" cy="31432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14750"/>
            <a:ext cx="2571750" cy="31432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899" y="1121313"/>
            <a:ext cx="3206367" cy="3206367"/>
          </a:xfrm>
          <a:prstGeom prst="rect">
            <a:avLst/>
          </a:prstGeom>
        </p:spPr>
      </p:pic>
      <p:sp>
        <p:nvSpPr>
          <p:cNvPr id="9" name="TextBox 8"/>
          <p:cNvSpPr txBox="1"/>
          <p:nvPr/>
        </p:nvSpPr>
        <p:spPr>
          <a:xfrm>
            <a:off x="2767590" y="4870876"/>
            <a:ext cx="6212414"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VIIRS LST aggregated to GOES-17 CONUS grid</a:t>
            </a:r>
          </a:p>
          <a:p>
            <a:pPr marL="285750" indent="-285750">
              <a:buFont typeface="Arial" panose="020B0604020202020204" pitchFamily="34" charset="0"/>
              <a:buChar char="•"/>
            </a:pPr>
            <a:r>
              <a:rPr lang="en-US" sz="1600" dirty="0">
                <a:solidFill>
                  <a:schemeClr val="bg1"/>
                </a:solidFill>
              </a:rPr>
              <a:t>VIIRS LST is confidently </a:t>
            </a:r>
            <a:r>
              <a:rPr lang="en-US" sz="1600" dirty="0" smtClean="0">
                <a:solidFill>
                  <a:schemeClr val="bg1"/>
                </a:solidFill>
              </a:rPr>
              <a:t>clear</a:t>
            </a:r>
          </a:p>
          <a:p>
            <a:pPr marL="285750" indent="-285750">
              <a:buFont typeface="Arial" panose="020B0604020202020204" pitchFamily="34" charset="0"/>
              <a:buChar char="•"/>
            </a:pPr>
            <a:r>
              <a:rPr lang="en-US" sz="1600" dirty="0" smtClean="0">
                <a:solidFill>
                  <a:schemeClr val="bg1"/>
                </a:solidFill>
              </a:rPr>
              <a:t>Observation time difference between two sensors are within 5 minutes.</a:t>
            </a:r>
          </a:p>
        </p:txBody>
      </p:sp>
    </p:spTree>
    <p:extLst>
      <p:ext uri="{BB962C8B-B14F-4D97-AF65-F5344CB8AC3E}">
        <p14:creationId xmlns:p14="http://schemas.microsoft.com/office/powerpoint/2010/main" val="1319095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CONUS LST </a:t>
            </a:r>
            <a:r>
              <a:rPr lang="en-US" dirty="0" err="1">
                <a:solidFill>
                  <a:schemeClr val="bg1"/>
                </a:solidFill>
              </a:rPr>
              <a:t>v.s</a:t>
            </a:r>
            <a:r>
              <a:rPr lang="en-US" dirty="0">
                <a:solidFill>
                  <a:schemeClr val="bg1"/>
                </a:solidFill>
              </a:rPr>
              <a:t>. </a:t>
            </a:r>
            <a:r>
              <a:rPr lang="en-US" dirty="0" smtClean="0">
                <a:solidFill>
                  <a:schemeClr val="bg1"/>
                </a:solidFill>
              </a:rPr>
              <a:t>NOAA-20</a:t>
            </a:r>
            <a:r>
              <a:rPr lang="en-US" dirty="0">
                <a:solidFill>
                  <a:schemeClr val="bg1"/>
                </a:solidFill>
              </a:rPr>
              <a:t/>
            </a:r>
            <a:br>
              <a:rPr lang="en-US" dirty="0">
                <a:solidFill>
                  <a:schemeClr val="bg1"/>
                </a:solidFill>
              </a:rPr>
            </a:br>
            <a:r>
              <a:rPr lang="en-US" dirty="0">
                <a:solidFill>
                  <a:schemeClr val="bg1"/>
                </a:solidFill>
              </a:rPr>
              <a:t>20181015 (Daytime)</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41</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0" y="1184430"/>
            <a:ext cx="2571750" cy="31432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4430"/>
            <a:ext cx="2571750" cy="31432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14750"/>
            <a:ext cx="2571750" cy="31432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899" y="1121313"/>
            <a:ext cx="3206367" cy="3206367"/>
          </a:xfrm>
          <a:prstGeom prst="rect">
            <a:avLst/>
          </a:prstGeom>
        </p:spPr>
      </p:pic>
      <p:sp>
        <p:nvSpPr>
          <p:cNvPr id="9" name="TextBox 8"/>
          <p:cNvSpPr txBox="1"/>
          <p:nvPr/>
        </p:nvSpPr>
        <p:spPr>
          <a:xfrm>
            <a:off x="2767590" y="4870876"/>
            <a:ext cx="6212414"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VIIRS LST aggregated to GOES-17 CONUS grid</a:t>
            </a:r>
          </a:p>
          <a:p>
            <a:pPr marL="285750" indent="-285750">
              <a:buFont typeface="Arial" panose="020B0604020202020204" pitchFamily="34" charset="0"/>
              <a:buChar char="•"/>
            </a:pPr>
            <a:r>
              <a:rPr lang="en-US" sz="1600" dirty="0">
                <a:solidFill>
                  <a:schemeClr val="bg1"/>
                </a:solidFill>
              </a:rPr>
              <a:t>VIIRS LST is confidently clear</a:t>
            </a:r>
          </a:p>
          <a:p>
            <a:pPr marL="285750" indent="-285750">
              <a:buFont typeface="Arial" panose="020B0604020202020204" pitchFamily="34" charset="0"/>
              <a:buChar char="•"/>
            </a:pPr>
            <a:r>
              <a:rPr lang="en-US" sz="1600" dirty="0" smtClean="0">
                <a:solidFill>
                  <a:schemeClr val="bg1"/>
                </a:solidFill>
              </a:rPr>
              <a:t>Observation time difference between two sensors are within 5 minutes.</a:t>
            </a:r>
          </a:p>
        </p:txBody>
      </p:sp>
    </p:spTree>
    <p:extLst>
      <p:ext uri="{BB962C8B-B14F-4D97-AF65-F5344CB8AC3E}">
        <p14:creationId xmlns:p14="http://schemas.microsoft.com/office/powerpoint/2010/main" val="3114474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24"/>
            <a:ext cx="8229600" cy="1143001"/>
          </a:xfrm>
        </p:spPr>
        <p:txBody>
          <a:bodyPr/>
          <a:lstStyle/>
          <a:p>
            <a:r>
              <a:rPr lang="en-US" dirty="0">
                <a:solidFill>
                  <a:schemeClr val="bg1"/>
                </a:solidFill>
              </a:rPr>
              <a:t>CONUS LST </a:t>
            </a:r>
            <a:r>
              <a:rPr lang="en-US" dirty="0" err="1">
                <a:solidFill>
                  <a:schemeClr val="bg1"/>
                </a:solidFill>
              </a:rPr>
              <a:t>v.s</a:t>
            </a:r>
            <a:r>
              <a:rPr lang="en-US" dirty="0">
                <a:solidFill>
                  <a:schemeClr val="bg1"/>
                </a:solidFill>
              </a:rPr>
              <a:t>. </a:t>
            </a:r>
            <a:r>
              <a:rPr lang="en-US" dirty="0" smtClean="0">
                <a:solidFill>
                  <a:schemeClr val="bg1"/>
                </a:solidFill>
              </a:rPr>
              <a:t>AQUA</a:t>
            </a:r>
            <a:br>
              <a:rPr lang="en-US" dirty="0" smtClean="0">
                <a:solidFill>
                  <a:schemeClr val="bg1"/>
                </a:solidFill>
              </a:rPr>
            </a:br>
            <a:r>
              <a:rPr lang="en-US" dirty="0" smtClean="0">
                <a:solidFill>
                  <a:schemeClr val="bg1"/>
                </a:solidFill>
              </a:rPr>
              <a:t>20181015 </a:t>
            </a:r>
            <a:r>
              <a:rPr lang="en-US" dirty="0">
                <a:solidFill>
                  <a:schemeClr val="bg1"/>
                </a:solidFill>
              </a:rPr>
              <a:t>(Daytime)</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42</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0" y="1184430"/>
            <a:ext cx="2571750" cy="31432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4430"/>
            <a:ext cx="2571750" cy="31432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14750"/>
            <a:ext cx="2571750" cy="31432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899" y="1121313"/>
            <a:ext cx="3206367" cy="3206367"/>
          </a:xfrm>
          <a:prstGeom prst="rect">
            <a:avLst/>
          </a:prstGeom>
        </p:spPr>
      </p:pic>
      <p:sp>
        <p:nvSpPr>
          <p:cNvPr id="10" name="TextBox 9"/>
          <p:cNvSpPr txBox="1"/>
          <p:nvPr/>
        </p:nvSpPr>
        <p:spPr>
          <a:xfrm>
            <a:off x="2767590" y="4870876"/>
            <a:ext cx="6212414"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MODIS LST aggregated to GOES-17 CONUS grid</a:t>
            </a:r>
          </a:p>
          <a:p>
            <a:pPr marL="285750" indent="-285750">
              <a:buFont typeface="Arial" panose="020B0604020202020204" pitchFamily="34" charset="0"/>
              <a:buChar char="•"/>
            </a:pPr>
            <a:r>
              <a:rPr lang="en-US" sz="1600" dirty="0" smtClean="0">
                <a:solidFill>
                  <a:schemeClr val="bg1"/>
                </a:solidFill>
              </a:rPr>
              <a:t>MODIS </a:t>
            </a:r>
            <a:r>
              <a:rPr lang="en-US" sz="1600" dirty="0">
                <a:solidFill>
                  <a:schemeClr val="bg1"/>
                </a:solidFill>
              </a:rPr>
              <a:t>LST </a:t>
            </a:r>
            <a:r>
              <a:rPr lang="en-US" sz="1600" dirty="0" smtClean="0">
                <a:solidFill>
                  <a:schemeClr val="bg1"/>
                </a:solidFill>
              </a:rPr>
              <a:t>with cloud flag as 0</a:t>
            </a:r>
          </a:p>
          <a:p>
            <a:pPr marL="285750" indent="-285750">
              <a:buFont typeface="Arial" panose="020B0604020202020204" pitchFamily="34" charset="0"/>
              <a:buChar char="•"/>
            </a:pPr>
            <a:r>
              <a:rPr lang="en-US" sz="1600" dirty="0" smtClean="0">
                <a:solidFill>
                  <a:schemeClr val="bg1"/>
                </a:solidFill>
              </a:rPr>
              <a:t>Observation time difference between two sensors are within 5 minutes.</a:t>
            </a:r>
          </a:p>
        </p:txBody>
      </p:sp>
    </p:spTree>
    <p:extLst>
      <p:ext uri="{BB962C8B-B14F-4D97-AF65-F5344CB8AC3E}">
        <p14:creationId xmlns:p14="http://schemas.microsoft.com/office/powerpoint/2010/main" val="4170290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CONUS LST </a:t>
            </a:r>
            <a:r>
              <a:rPr lang="en-US" dirty="0" err="1">
                <a:solidFill>
                  <a:schemeClr val="bg1"/>
                </a:solidFill>
              </a:rPr>
              <a:t>v.s</a:t>
            </a:r>
            <a:r>
              <a:rPr lang="en-US" dirty="0">
                <a:solidFill>
                  <a:schemeClr val="bg1"/>
                </a:solidFill>
              </a:rPr>
              <a:t>. TERRA</a:t>
            </a:r>
            <a:br>
              <a:rPr lang="en-US" dirty="0">
                <a:solidFill>
                  <a:schemeClr val="bg1"/>
                </a:solidFill>
              </a:rPr>
            </a:br>
            <a:r>
              <a:rPr lang="en-US" dirty="0" smtClean="0">
                <a:solidFill>
                  <a:schemeClr val="bg1"/>
                </a:solidFill>
              </a:rPr>
              <a:t>20190315 (Nighttime</a:t>
            </a:r>
            <a:r>
              <a:rPr lang="en-US" dirty="0">
                <a:solidFill>
                  <a:schemeClr val="bg1"/>
                </a:solidFill>
              </a:rPr>
              <a:t>)</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43</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0" y="1184430"/>
            <a:ext cx="2571750" cy="31432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4430"/>
            <a:ext cx="2571750" cy="31432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14750"/>
            <a:ext cx="2571750" cy="31432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899" y="1121313"/>
            <a:ext cx="3206367" cy="3206367"/>
          </a:xfrm>
          <a:prstGeom prst="rect">
            <a:avLst/>
          </a:prstGeom>
        </p:spPr>
      </p:pic>
      <p:sp>
        <p:nvSpPr>
          <p:cNvPr id="9" name="TextBox 8"/>
          <p:cNvSpPr txBox="1"/>
          <p:nvPr/>
        </p:nvSpPr>
        <p:spPr>
          <a:xfrm>
            <a:off x="2767590" y="4870876"/>
            <a:ext cx="6212414"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MODIS LST aggregated to GOES-17 CONUS grid</a:t>
            </a:r>
          </a:p>
          <a:p>
            <a:pPr marL="285750" indent="-285750">
              <a:buFont typeface="Arial" panose="020B0604020202020204" pitchFamily="34" charset="0"/>
              <a:buChar char="•"/>
            </a:pPr>
            <a:r>
              <a:rPr lang="en-US" sz="1600" dirty="0" smtClean="0">
                <a:solidFill>
                  <a:schemeClr val="bg1"/>
                </a:solidFill>
              </a:rPr>
              <a:t>MODIS </a:t>
            </a:r>
            <a:r>
              <a:rPr lang="en-US" sz="1600" dirty="0">
                <a:solidFill>
                  <a:schemeClr val="bg1"/>
                </a:solidFill>
              </a:rPr>
              <a:t>LST </a:t>
            </a:r>
            <a:r>
              <a:rPr lang="en-US" sz="1600" dirty="0" smtClean="0">
                <a:solidFill>
                  <a:schemeClr val="bg1"/>
                </a:solidFill>
              </a:rPr>
              <a:t>with cloud flag as 0</a:t>
            </a:r>
          </a:p>
          <a:p>
            <a:pPr marL="285750" indent="-285750">
              <a:buFont typeface="Arial" panose="020B0604020202020204" pitchFamily="34" charset="0"/>
              <a:buChar char="•"/>
            </a:pPr>
            <a:r>
              <a:rPr lang="en-US" sz="1600" dirty="0" smtClean="0">
                <a:solidFill>
                  <a:schemeClr val="bg1"/>
                </a:solidFill>
              </a:rPr>
              <a:t>Observation time difference between two sensors are within 5 minutes.</a:t>
            </a:r>
          </a:p>
        </p:txBody>
      </p:sp>
    </p:spTree>
    <p:extLst>
      <p:ext uri="{BB962C8B-B14F-4D97-AF65-F5344CB8AC3E}">
        <p14:creationId xmlns:p14="http://schemas.microsoft.com/office/powerpoint/2010/main" val="2752670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CONUS LST </a:t>
            </a:r>
            <a:r>
              <a:rPr lang="en-US" dirty="0" err="1">
                <a:solidFill>
                  <a:schemeClr val="bg1"/>
                </a:solidFill>
              </a:rPr>
              <a:t>v.s</a:t>
            </a:r>
            <a:r>
              <a:rPr lang="en-US" dirty="0">
                <a:solidFill>
                  <a:schemeClr val="bg1"/>
                </a:solidFill>
              </a:rPr>
              <a:t>. TERRA</a:t>
            </a:r>
            <a:br>
              <a:rPr lang="en-US" dirty="0">
                <a:solidFill>
                  <a:schemeClr val="bg1"/>
                </a:solidFill>
              </a:rPr>
            </a:br>
            <a:r>
              <a:rPr lang="en-US" dirty="0" smtClean="0">
                <a:solidFill>
                  <a:schemeClr val="bg1"/>
                </a:solidFill>
              </a:rPr>
              <a:t>20190315 </a:t>
            </a:r>
            <a:r>
              <a:rPr lang="en-US" dirty="0">
                <a:solidFill>
                  <a:schemeClr val="bg1"/>
                </a:solidFill>
              </a:rPr>
              <a:t>(Daytime)</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44</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0" y="1184430"/>
            <a:ext cx="2571750" cy="31432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4430"/>
            <a:ext cx="2571750" cy="31432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14750"/>
            <a:ext cx="2571750" cy="31432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899" y="1121313"/>
            <a:ext cx="3206367" cy="3206367"/>
          </a:xfrm>
          <a:prstGeom prst="rect">
            <a:avLst/>
          </a:prstGeom>
        </p:spPr>
      </p:pic>
      <p:sp>
        <p:nvSpPr>
          <p:cNvPr id="9" name="TextBox 8"/>
          <p:cNvSpPr txBox="1"/>
          <p:nvPr/>
        </p:nvSpPr>
        <p:spPr>
          <a:xfrm>
            <a:off x="2767590" y="4870876"/>
            <a:ext cx="6212414"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1"/>
                </a:solidFill>
              </a:rPr>
              <a:t>MODIS LST aggregated to GOES-17 CONUS grid</a:t>
            </a:r>
          </a:p>
          <a:p>
            <a:pPr marL="285750" indent="-285750">
              <a:buFont typeface="Arial" panose="020B0604020202020204" pitchFamily="34" charset="0"/>
              <a:buChar char="•"/>
            </a:pPr>
            <a:r>
              <a:rPr lang="en-US" sz="1600" dirty="0" smtClean="0">
                <a:solidFill>
                  <a:schemeClr val="bg1"/>
                </a:solidFill>
              </a:rPr>
              <a:t>MODIS </a:t>
            </a:r>
            <a:r>
              <a:rPr lang="en-US" sz="1600" dirty="0">
                <a:solidFill>
                  <a:schemeClr val="bg1"/>
                </a:solidFill>
              </a:rPr>
              <a:t>LST </a:t>
            </a:r>
            <a:r>
              <a:rPr lang="en-US" sz="1600" dirty="0" smtClean="0">
                <a:solidFill>
                  <a:schemeClr val="bg1"/>
                </a:solidFill>
              </a:rPr>
              <a:t>with cloud flag as 0</a:t>
            </a:r>
          </a:p>
          <a:p>
            <a:pPr marL="285750" indent="-285750">
              <a:buFont typeface="Arial" panose="020B0604020202020204" pitchFamily="34" charset="0"/>
              <a:buChar char="•"/>
            </a:pPr>
            <a:r>
              <a:rPr lang="en-US" sz="1600" dirty="0" smtClean="0">
                <a:solidFill>
                  <a:schemeClr val="bg1"/>
                </a:solidFill>
              </a:rPr>
              <a:t>Observation time difference between two sensors are within 5 minutes.</a:t>
            </a:r>
          </a:p>
        </p:txBody>
      </p:sp>
    </p:spTree>
    <p:extLst>
      <p:ext uri="{BB962C8B-B14F-4D97-AF65-F5344CB8AC3E}">
        <p14:creationId xmlns:p14="http://schemas.microsoft.com/office/powerpoint/2010/main" val="2727203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Provisional Maturity Assessment</a:t>
            </a:r>
            <a:endParaRPr lang="en-US" dirty="0"/>
          </a:p>
        </p:txBody>
      </p:sp>
      <p:sp>
        <p:nvSpPr>
          <p:cNvPr id="3" name="Text Placeholder 2"/>
          <p:cNvSpPr>
            <a:spLocks noGrp="1"/>
          </p:cNvSpPr>
          <p:nvPr>
            <p:ph type="body" idx="1"/>
          </p:nvPr>
        </p:nvSpPr>
        <p:spPr/>
        <p:txBody>
          <a:bodyPr/>
          <a:lstStyle/>
          <a:p>
            <a:r>
              <a:rPr lang="en-US" dirty="0" smtClean="0"/>
              <a:t>GOES-17 Land Surface Temperature L2 Product Provisional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45</a:t>
            </a:fld>
            <a:endParaRPr lang="en-US" altLang="en-US" dirty="0">
              <a:solidFill>
                <a:prstClr val="white"/>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smtClean="0">
                <a:solidFill>
                  <a:schemeClr val="bg1"/>
                </a:solidFill>
                <a:latin typeface="Arial"/>
                <a:ea typeface="Arial"/>
                <a:cs typeface="Arial"/>
                <a:sym typeface="Arial"/>
              </a:rPr>
              <a:t>Provisional </a:t>
            </a:r>
            <a:r>
              <a:rPr lang="en" sz="2800" b="0" i="0" u="none" strike="noStrike" cap="none" dirty="0">
                <a:solidFill>
                  <a:schemeClr val="bg1"/>
                </a:solidFill>
                <a:latin typeface="Arial"/>
                <a:ea typeface="Arial"/>
                <a:cs typeface="Arial"/>
                <a:sym typeface="Arial"/>
              </a:rPr>
              <a:t>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lgn="l">
              <a:buClr>
                <a:prstClr val="white"/>
              </a:buClr>
              <a:buSzPct val="25000"/>
              <a:buFont typeface="Arial"/>
              <a:buNone/>
            </a:pPr>
            <a:fld id="{00000000-1234-1234-1234-123412341234}" type="slidenum">
              <a:rPr lang="en" sz="1400">
                <a:solidFill>
                  <a:prstClr val="white"/>
                </a:solidFill>
                <a:latin typeface="Arial"/>
                <a:ea typeface="Arial"/>
                <a:cs typeface="Arial"/>
                <a:sym typeface="Arial"/>
              </a:rPr>
              <a:pPr algn="l">
                <a:buClr>
                  <a:prstClr val="white"/>
                </a:buClr>
                <a:buSzPct val="25000"/>
                <a:buFont typeface="Arial"/>
                <a:buNone/>
              </a:pPr>
              <a:t>46</a:t>
            </a:fld>
            <a:endParaRPr lang="en" sz="1400">
              <a:solidFill>
                <a:prstClr val="white"/>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3513150478"/>
              </p:ext>
            </p:extLst>
          </p:nvPr>
        </p:nvGraphicFramePr>
        <p:xfrm>
          <a:off x="228600" y="1143000"/>
          <a:ext cx="8686800" cy="353572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smtClean="0">
                          <a:solidFill>
                            <a:schemeClr val="tx1"/>
                          </a:solidFill>
                          <a:latin typeface="+mn-lt"/>
                          <a:ea typeface="Arial"/>
                          <a:cs typeface="Arial"/>
                          <a:sym typeface="Arial"/>
                        </a:rPr>
                        <a:t>Validation activities are ongoing and the general research community is now encouraged to participate.</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smtClean="0">
                          <a:solidFill>
                            <a:schemeClr val="tx1"/>
                          </a:solidFill>
                          <a:latin typeface="+mn-lt"/>
                          <a:ea typeface="Arial"/>
                          <a:cs typeface="Arial"/>
                          <a:sym typeface="Arial"/>
                        </a:rPr>
                        <a:t>Validation activities are ongoing.</a:t>
                      </a:r>
                      <a:r>
                        <a:rPr lang="en" sz="2000" b="0" i="0" u="none" strike="noStrike" cap="none" baseline="0" dirty="0" smtClean="0">
                          <a:solidFill>
                            <a:schemeClr val="tx1"/>
                          </a:solidFill>
                          <a:latin typeface="+mn-lt"/>
                          <a:ea typeface="Arial"/>
                          <a:cs typeface="Arial"/>
                          <a:sym typeface="Arial"/>
                        </a:rPr>
                        <a:t> </a:t>
                      </a:r>
                      <a:r>
                        <a:rPr lang="en-US" sz="2000" b="0" i="0" u="none" strike="noStrike" cap="none" baseline="0" dirty="0" smtClean="0">
                          <a:solidFill>
                            <a:schemeClr val="tx1"/>
                          </a:solidFill>
                          <a:latin typeface="+mn-lt"/>
                          <a:ea typeface="Arial"/>
                          <a:cs typeface="Arial"/>
                          <a:sym typeface="Arial"/>
                        </a:rPr>
                        <a:t>T</a:t>
                      </a:r>
                      <a:r>
                        <a:rPr lang="en" sz="2000" b="0" i="0" u="none" strike="noStrike" cap="none" baseline="0" dirty="0" smtClean="0">
                          <a:solidFill>
                            <a:schemeClr val="tx1"/>
                          </a:solidFill>
                          <a:latin typeface="+mn-lt"/>
                          <a:ea typeface="Arial"/>
                          <a:cs typeface="Arial"/>
                          <a:sym typeface="Arial"/>
                        </a:rPr>
                        <a:t>he </a:t>
                      </a:r>
                      <a:r>
                        <a:rPr lang="en" sz="2000" b="0" i="0" u="none" strike="noStrike" cap="none" dirty="0" smtClean="0">
                          <a:solidFill>
                            <a:schemeClr val="tx1"/>
                          </a:solidFill>
                          <a:latin typeface="+mn-lt"/>
                          <a:ea typeface="Arial"/>
                          <a:cs typeface="Arial"/>
                          <a:sym typeface="Arial"/>
                        </a:rPr>
                        <a:t>user community has been participating</a:t>
                      </a:r>
                      <a:r>
                        <a:rPr lang="en" sz="2000" b="0" i="0" u="none" strike="noStrike" cap="none" baseline="0" dirty="0" smtClean="0">
                          <a:solidFill>
                            <a:schemeClr val="tx1"/>
                          </a:solidFill>
                          <a:latin typeface="+mn-lt"/>
                          <a:ea typeface="Arial"/>
                          <a:cs typeface="Arial"/>
                          <a:sym typeface="Arial"/>
                        </a:rPr>
                        <a:t>.</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smtClean="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2000" b="0" i="0" u="none" strike="noStrike" cap="none" dirty="0" smtClean="0">
                          <a:solidFill>
                            <a:schemeClr val="tx1"/>
                          </a:solidFill>
                          <a:latin typeface="+mn-lt"/>
                          <a:ea typeface="Arial"/>
                          <a:cs typeface="Arial"/>
                          <a:sym typeface="Arial"/>
                        </a:rPr>
                        <a:t>O</a:t>
                      </a:r>
                      <a:r>
                        <a:rPr lang="en" sz="2000" b="0" i="0" u="none" strike="noStrike" cap="none" dirty="0" smtClean="0">
                          <a:solidFill>
                            <a:schemeClr val="tx1"/>
                          </a:solidFill>
                          <a:latin typeface="+mn-lt"/>
                          <a:ea typeface="Arial"/>
                          <a:cs typeface="Arial"/>
                          <a:sym typeface="Arial"/>
                        </a:rPr>
                        <a:t>perational and algorithm</a:t>
                      </a:r>
                      <a:r>
                        <a:rPr lang="en" sz="2000" b="0" i="0" u="none" strike="noStrike" cap="none" baseline="0" dirty="0" smtClean="0">
                          <a:solidFill>
                            <a:schemeClr val="tx1"/>
                          </a:solidFill>
                          <a:latin typeface="+mn-lt"/>
                          <a:ea typeface="Arial"/>
                          <a:cs typeface="Arial"/>
                          <a:sym typeface="Arial"/>
                        </a:rPr>
                        <a:t> </a:t>
                      </a:r>
                      <a:r>
                        <a:rPr lang="en" sz="2000" b="0" i="0" u="none" strike="noStrike" cap="none" dirty="0" smtClean="0">
                          <a:solidFill>
                            <a:schemeClr val="tx1"/>
                          </a:solidFill>
                          <a:latin typeface="+mn-lt"/>
                          <a:ea typeface="Arial"/>
                          <a:cs typeface="Arial"/>
                          <a:sym typeface="Arial"/>
                        </a:rPr>
                        <a:t>anomalies have been identified.</a:t>
                      </a:r>
                      <a:r>
                        <a:rPr lang="en" sz="2000" b="0" i="0" u="none" strike="noStrike" cap="none" baseline="0" dirty="0" smtClean="0">
                          <a:solidFill>
                            <a:schemeClr val="tx1"/>
                          </a:solidFill>
                          <a:latin typeface="+mn-lt"/>
                          <a:ea typeface="Arial"/>
                          <a:cs typeface="Arial"/>
                          <a:sym typeface="Arial"/>
                        </a:rPr>
                        <a:t> </a:t>
                      </a:r>
                      <a:r>
                        <a:rPr lang="en-US" sz="2000" b="0" i="0" u="none" strike="noStrike" cap="none" baseline="0" dirty="0" smtClean="0">
                          <a:solidFill>
                            <a:schemeClr val="tx1"/>
                          </a:solidFill>
                          <a:latin typeface="+mn-lt"/>
                          <a:ea typeface="Arial"/>
                          <a:cs typeface="Arial"/>
                          <a:sym typeface="Arial"/>
                        </a:rPr>
                        <a:t>C</a:t>
                      </a:r>
                      <a:r>
                        <a:rPr lang="en" sz="2000" b="0" i="0" u="none" strike="noStrike" cap="none" baseline="0" dirty="0" smtClean="0">
                          <a:solidFill>
                            <a:schemeClr val="tx1"/>
                          </a:solidFill>
                          <a:latin typeface="+mn-lt"/>
                          <a:ea typeface="Arial"/>
                          <a:cs typeface="Arial"/>
                          <a:sym typeface="Arial"/>
                        </a:rPr>
                        <a:t>ritical ones have been resolved; only one LST ADR remains to be implemented. </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smtClean="0">
                          <a:solidFill>
                            <a:schemeClr val="tx1"/>
                          </a:solidFill>
                          <a:latin typeface="+mn-lt"/>
                          <a:ea typeface="Arial"/>
                          <a:cs typeface="Arial"/>
                          <a:sym typeface="Arial"/>
                        </a:rPr>
                        <a:t>Incremental product improvements may still be occurring.</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smtClean="0">
                          <a:solidFill>
                            <a:schemeClr val="tx1"/>
                          </a:solidFill>
                          <a:latin typeface="+mn-lt"/>
                          <a:ea typeface="Arial"/>
                          <a:cs typeface="Arial"/>
                          <a:sym typeface="Arial"/>
                        </a:rPr>
                        <a:t>Incremental product improvements are expected.</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smtClean="0">
                <a:solidFill>
                  <a:schemeClr val="bg1"/>
                </a:solidFill>
                <a:latin typeface="Arial"/>
                <a:ea typeface="Arial"/>
                <a:cs typeface="Arial"/>
                <a:sym typeface="Arial"/>
              </a:rPr>
              <a:t>Provisional </a:t>
            </a:r>
            <a:r>
              <a:rPr lang="en" sz="2800" b="0" i="0" u="none" strike="noStrike" cap="none" dirty="0">
                <a:solidFill>
                  <a:schemeClr val="bg1"/>
                </a:solidFill>
                <a:latin typeface="Arial"/>
                <a:ea typeface="Arial"/>
                <a:cs typeface="Arial"/>
                <a:sym typeface="Arial"/>
              </a:rPr>
              <a:t>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lgn="l">
              <a:buClr>
                <a:prstClr val="white"/>
              </a:buClr>
              <a:buSzPct val="25000"/>
              <a:buFont typeface="Arial"/>
              <a:buNone/>
            </a:pPr>
            <a:fld id="{00000000-1234-1234-1234-123412341234}" type="slidenum">
              <a:rPr lang="en" sz="1400">
                <a:solidFill>
                  <a:prstClr val="white"/>
                </a:solidFill>
                <a:latin typeface="Arial"/>
                <a:ea typeface="Arial"/>
                <a:cs typeface="Arial"/>
                <a:sym typeface="Arial"/>
              </a:rPr>
              <a:pPr algn="l">
                <a:buClr>
                  <a:prstClr val="white"/>
                </a:buClr>
                <a:buSzPct val="25000"/>
                <a:buFont typeface="Arial"/>
                <a:buNone/>
              </a:pPr>
              <a:t>47</a:t>
            </a:fld>
            <a:endParaRPr lang="en" sz="1400">
              <a:solidFill>
                <a:prstClr val="white"/>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880364145"/>
              </p:ext>
            </p:extLst>
          </p:nvPr>
        </p:nvGraphicFramePr>
        <p:xfrm>
          <a:off x="237112" y="890100"/>
          <a:ext cx="8686800" cy="5852220"/>
        </p:xfrm>
        <a:graphic>
          <a:graphicData uri="http://schemas.openxmlformats.org/drawingml/2006/table">
            <a:tbl>
              <a:tblPr>
                <a:noFil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smtClean="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US" sz="1800" b="0" i="0" u="none" strike="noStrike" cap="none" dirty="0" smtClean="0">
                          <a:solidFill>
                            <a:schemeClr val="tx1"/>
                          </a:solidFill>
                          <a:latin typeface="+mn-lt"/>
                          <a:ea typeface="Arial"/>
                          <a:cs typeface="Arial"/>
                          <a:sym typeface="Arial"/>
                        </a:rPr>
                        <a:t>T</a:t>
                      </a:r>
                      <a:r>
                        <a:rPr lang="en" sz="1800" b="0" i="0" u="none" strike="noStrike" cap="none" dirty="0" smtClean="0">
                          <a:solidFill>
                            <a:schemeClr val="tx1"/>
                          </a:solidFill>
                          <a:latin typeface="+mn-lt"/>
                          <a:ea typeface="Arial"/>
                          <a:cs typeface="Arial"/>
                          <a:sym typeface="Arial"/>
                        </a:rPr>
                        <a:t>his has been demonstrated.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smtClean="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dirty="0" smtClean="0">
                          <a:solidFill>
                            <a:schemeClr val="tx1"/>
                          </a:solidFill>
                          <a:latin typeface="+mn-lt"/>
                          <a:ea typeface="Arial"/>
                          <a:cs typeface="Arial"/>
                          <a:sym typeface="Arial"/>
                        </a:rPr>
                        <a:t>T</a:t>
                      </a:r>
                      <a:r>
                        <a:rPr lang="en" sz="1800" b="0" i="0" u="none" strike="noStrike" cap="none" dirty="0" smtClean="0">
                          <a:solidFill>
                            <a:schemeClr val="tx1"/>
                          </a:solidFill>
                          <a:latin typeface="+mn-lt"/>
                          <a:ea typeface="Arial"/>
                          <a:cs typeface="Arial"/>
                          <a:sym typeface="Arial"/>
                        </a:rPr>
                        <a:t>his has been communicated</a:t>
                      </a:r>
                      <a:r>
                        <a:rPr lang="en" sz="1800" b="0" i="0" u="none" strike="noStrike" cap="none" baseline="0" dirty="0" smtClean="0">
                          <a:solidFill>
                            <a:schemeClr val="tx1"/>
                          </a:solidFill>
                          <a:latin typeface="+mn-lt"/>
                          <a:ea typeface="Arial"/>
                          <a:cs typeface="Arial"/>
                          <a:sym typeface="Arial"/>
                        </a:rPr>
                        <a:t> in PS-PVR.</a:t>
                      </a:r>
                      <a:endParaRPr lang="en" sz="1800" u="none" strike="noStrike" cap="none" dirty="0">
                        <a:solidFill>
                          <a:schemeClr val="tx1"/>
                        </a:solidFil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smtClean="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smtClean="0">
                          <a:solidFill>
                            <a:schemeClr val="tx1"/>
                          </a:solidFill>
                          <a:latin typeface="+mn-lt"/>
                          <a:ea typeface="Arial"/>
                          <a:cs typeface="Arial"/>
                          <a:sym typeface="Arial"/>
                        </a:rPr>
                        <a:t>T</a:t>
                      </a:r>
                      <a:r>
                        <a:rPr lang="en" sz="1800" b="0" i="0" u="none" strike="noStrike" cap="none" dirty="0" smtClean="0">
                          <a:solidFill>
                            <a:schemeClr val="tx1"/>
                          </a:solidFill>
                          <a:latin typeface="+mn-lt"/>
                          <a:ea typeface="Arial"/>
                          <a:cs typeface="Arial"/>
                          <a:sym typeface="Arial"/>
                        </a:rPr>
                        <a:t>hese</a:t>
                      </a:r>
                      <a:r>
                        <a:rPr lang="en" sz="1800" b="0" i="0" u="none" strike="noStrike" cap="none" baseline="0" dirty="0" smtClean="0">
                          <a:solidFill>
                            <a:schemeClr val="tx1"/>
                          </a:solidFill>
                          <a:latin typeface="+mn-lt"/>
                          <a:ea typeface="Arial"/>
                          <a:cs typeface="Arial"/>
                          <a:sym typeface="Arial"/>
                        </a:rPr>
                        <a:t> are documented in this slide and will be documented in a separate  report.</a:t>
                      </a:r>
                      <a:endParaRPr lang="en" sz="1800" b="0" i="0" u="none" strike="noStrike" cap="none" dirty="0" smtClean="0">
                        <a:solidFill>
                          <a:schemeClr val="tx1"/>
                        </a:solidFill>
                        <a:latin typeface="+mn-lt"/>
                        <a:ea typeface="Arial"/>
                        <a:cs typeface="Arial"/>
                        <a:sym typeface="Aria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smtClean="0">
                          <a:solidFill>
                            <a:schemeClr val="tx1"/>
                          </a:solidFill>
                          <a:latin typeface="+mn-lt"/>
                          <a:ea typeface="Arial"/>
                          <a:cs typeface="Arial"/>
                          <a:sym typeface="Arial"/>
                        </a:rPr>
                        <a:t>Testing has been fully documented.</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smtClean="0">
                          <a:solidFill>
                            <a:schemeClr val="tx1"/>
                          </a:solidFill>
                          <a:latin typeface="+mn-lt"/>
                          <a:ea typeface="Arial"/>
                          <a:cs typeface="Arial"/>
                          <a:sym typeface="Arial"/>
                        </a:rPr>
                        <a:t>Testing will be documented </a:t>
                      </a:r>
                      <a:r>
                        <a:rPr lang="en" sz="1800" b="0" i="0" u="none" strike="noStrike" cap="none" baseline="0" dirty="0" smtClean="0">
                          <a:solidFill>
                            <a:schemeClr val="tx1"/>
                          </a:solidFill>
                          <a:latin typeface="+mn-lt"/>
                          <a:ea typeface="Arial"/>
                          <a:cs typeface="Arial"/>
                          <a:sym typeface="Arial"/>
                        </a:rPr>
                        <a:t>in a PLPT Report.</a:t>
                      </a:r>
                      <a:endParaRPr lang="en" sz="1800" b="0" i="0" u="none" strike="noStrike" cap="none" dirty="0" smtClean="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4"/>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smtClean="0">
                          <a:solidFill>
                            <a:schemeClr val="tx1"/>
                          </a:solidFill>
                          <a:latin typeface="+mn-lt"/>
                          <a:ea typeface="Arial"/>
                          <a:cs typeface="Arial"/>
                          <a:sym typeface="Arial"/>
                        </a:rPr>
                        <a:t>Product is ready for operational use and for use in comprehensive cal/val activities and product optimization (only applies to times</a:t>
                      </a:r>
                      <a:r>
                        <a:rPr lang="en" sz="1800" b="0" i="0" u="none" strike="noStrike" cap="none" baseline="0" dirty="0" smtClean="0">
                          <a:solidFill>
                            <a:schemeClr val="tx1"/>
                          </a:solidFill>
                          <a:latin typeface="+mn-lt"/>
                          <a:ea typeface="Arial"/>
                          <a:cs typeface="Arial"/>
                          <a:sym typeface="Arial"/>
                        </a:rPr>
                        <a:t> when the focal plane module temperature is at or near the nominal value)</a:t>
                      </a:r>
                      <a:r>
                        <a:rPr lang="en" sz="1800" b="0" i="0" u="none" strike="noStrike" cap="none" dirty="0" smtClean="0">
                          <a:solidFill>
                            <a:schemeClr val="tx1"/>
                          </a:solidFill>
                          <a:latin typeface="+mn-lt"/>
                          <a:ea typeface="Arial"/>
                          <a:cs typeface="Arial"/>
                          <a:sym typeface="Arial"/>
                        </a:rPr>
                        <a:t>.</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smtClean="0">
                          <a:solidFill>
                            <a:schemeClr val="tx1"/>
                          </a:solidFill>
                          <a:latin typeface="+mn-lt"/>
                          <a:ea typeface="Arial"/>
                          <a:cs typeface="Arial"/>
                          <a:sym typeface="Arial"/>
                        </a:rPr>
                        <a:t>Agree</a:t>
                      </a:r>
                      <a:endParaRPr lang="en" sz="1800" b="0" i="0" u="none" strike="noStrike" cap="none" dirty="0" smtClean="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Recommendation</a:t>
            </a:r>
            <a:endParaRPr lang="en-US" b="1"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AWG LST Team believes that the GOES-17 LST L2 product during “cool” period has reached the Provisional Maturity as defined by the GOES-R Program</a:t>
            </a:r>
          </a:p>
          <a:p>
            <a:pPr>
              <a:buFont typeface="Arial" panose="020B0604020202020204" pitchFamily="34" charset="0"/>
              <a:buChar char="•"/>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48</a:t>
            </a:fld>
            <a:endParaRPr lang="en-US" altLang="en-US" dirty="0">
              <a:solidFill>
                <a:prstClr val="white"/>
              </a:solidFill>
            </a:endParaRPr>
          </a:p>
        </p:txBody>
      </p:sp>
    </p:spTree>
    <p:extLst>
      <p:ext uri="{BB962C8B-B14F-4D97-AF65-F5344CB8AC3E}">
        <p14:creationId xmlns:p14="http://schemas.microsoft.com/office/powerpoint/2010/main" val="28593543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to DELTA REVIEW</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49</a:t>
            </a:fld>
            <a:endParaRPr lang="en-US" altLang="en-US" dirty="0">
              <a:solidFill>
                <a:prstClr val="white"/>
              </a:solidFill>
            </a:endParaRPr>
          </a:p>
        </p:txBody>
      </p:sp>
      <p:sp>
        <p:nvSpPr>
          <p:cNvPr id="6" name="Text Placeholder 2"/>
          <p:cNvSpPr>
            <a:spLocks noGrp="1"/>
          </p:cNvSpPr>
          <p:nvPr>
            <p:ph type="body" idx="1"/>
          </p:nvPr>
        </p:nvSpPr>
        <p:spPr>
          <a:xfrm>
            <a:off x="722313" y="2906713"/>
            <a:ext cx="7772400" cy="1500187"/>
          </a:xfrm>
        </p:spPr>
        <p:txBody>
          <a:bodyPr/>
          <a:lstStyle/>
          <a:p>
            <a:r>
              <a:rPr lang="en-US" dirty="0" smtClean="0"/>
              <a:t>GOES-17 Land Surface Temperature L2 Product Provisional PS-PVR</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253662" y="6356350"/>
            <a:ext cx="681791" cy="365125"/>
          </a:xfrm>
        </p:spPr>
        <p:txBody>
          <a:bodyPr/>
          <a:lstStyle/>
          <a:p>
            <a:r>
              <a:rPr lang="en-US" altLang="en-US" dirty="0" smtClean="0">
                <a:solidFill>
                  <a:prstClr val="white"/>
                </a:solidFill>
              </a:rPr>
              <a:t>5</a:t>
            </a:r>
            <a:endParaRPr lang="en-US" altLang="en-US" dirty="0">
              <a:solidFill>
                <a:prstClr val="white"/>
              </a:solidFill>
            </a:endParaRPr>
          </a:p>
        </p:txBody>
      </p:sp>
      <p:sp>
        <p:nvSpPr>
          <p:cNvPr id="6" name="Title 1"/>
          <p:cNvSpPr>
            <a:spLocks noGrp="1"/>
          </p:cNvSpPr>
          <p:nvPr>
            <p:ph type="title"/>
          </p:nvPr>
        </p:nvSpPr>
        <p:spPr>
          <a:xfrm>
            <a:off x="457200" y="-10413"/>
            <a:ext cx="8229600" cy="1143001"/>
          </a:xfrm>
        </p:spPr>
        <p:txBody>
          <a:bodyPr/>
          <a:lstStyle/>
          <a:p>
            <a:r>
              <a:rPr lang="en-US" dirty="0" smtClean="0"/>
              <a:t>Mission Requirement</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38158405"/>
              </p:ext>
            </p:extLst>
          </p:nvPr>
        </p:nvGraphicFramePr>
        <p:xfrm>
          <a:off x="393106" y="1375865"/>
          <a:ext cx="8349241" cy="4294932"/>
        </p:xfrm>
        <a:graphic>
          <a:graphicData uri="http://schemas.openxmlformats.org/drawingml/2006/table">
            <a:tbl>
              <a:tblPr firstRow="1" bandRow="1"/>
              <a:tblGrid>
                <a:gridCol w="2597922">
                  <a:extLst>
                    <a:ext uri="{9D8B030D-6E8A-4147-A177-3AD203B41FA5}">
                      <a16:colId xmlns:a16="http://schemas.microsoft.com/office/drawing/2014/main" val="20000"/>
                    </a:ext>
                  </a:extLst>
                </a:gridCol>
                <a:gridCol w="1880075">
                  <a:extLst>
                    <a:ext uri="{9D8B030D-6E8A-4147-A177-3AD203B41FA5}">
                      <a16:colId xmlns:a16="http://schemas.microsoft.com/office/drawing/2014/main" val="20001"/>
                    </a:ext>
                  </a:extLst>
                </a:gridCol>
                <a:gridCol w="1939895">
                  <a:extLst>
                    <a:ext uri="{9D8B030D-6E8A-4147-A177-3AD203B41FA5}">
                      <a16:colId xmlns:a16="http://schemas.microsoft.com/office/drawing/2014/main" val="20002"/>
                    </a:ext>
                  </a:extLst>
                </a:gridCol>
                <a:gridCol w="1931349">
                  <a:extLst>
                    <a:ext uri="{9D8B030D-6E8A-4147-A177-3AD203B41FA5}">
                      <a16:colId xmlns:a16="http://schemas.microsoft.com/office/drawing/2014/main" val="20003"/>
                    </a:ext>
                  </a:extLst>
                </a:gridCol>
              </a:tblGrid>
              <a:tr h="378019">
                <a:tc>
                  <a:txBody>
                    <a:bodyPr/>
                    <a:lstStyle/>
                    <a:p>
                      <a:pPr algn="ctr"/>
                      <a:r>
                        <a:rPr lang="en-US" sz="1400" b="1" dirty="0" smtClean="0"/>
                        <a:t>Products</a:t>
                      </a:r>
                      <a:endParaRPr lang="en-US" sz="1400" b="1" dirty="0"/>
                    </a:p>
                  </a:txBody>
                  <a:tcPr>
                    <a:solidFill>
                      <a:schemeClr val="bg1">
                        <a:lumMod val="75000"/>
                      </a:schemeClr>
                    </a:solidFill>
                  </a:tcPr>
                </a:tc>
                <a:tc>
                  <a:txBody>
                    <a:bodyPr/>
                    <a:lstStyle/>
                    <a:p>
                      <a:pPr algn="ctr"/>
                      <a:r>
                        <a:rPr lang="en-US" sz="1400" b="1" dirty="0" smtClean="0"/>
                        <a:t>LST (Skin):</a:t>
                      </a:r>
                      <a:r>
                        <a:rPr lang="en-US" sz="1400" b="1" baseline="0" dirty="0" smtClean="0"/>
                        <a:t> CONUS</a:t>
                      </a:r>
                      <a:endParaRPr lang="en-US" sz="1400" b="1" dirty="0"/>
                    </a:p>
                  </a:txBody>
                  <a:tcPr>
                    <a:solidFill>
                      <a:schemeClr val="bg1">
                        <a:lumMod val="75000"/>
                      </a:schemeClr>
                    </a:solidFill>
                  </a:tcPr>
                </a:tc>
                <a:tc>
                  <a:txBody>
                    <a:bodyPr/>
                    <a:lstStyle/>
                    <a:p>
                      <a:pPr algn="ctr"/>
                      <a:r>
                        <a:rPr lang="en-US" sz="1400" b="1" dirty="0" smtClean="0"/>
                        <a:t>LST</a:t>
                      </a:r>
                      <a:r>
                        <a:rPr lang="en-US" sz="1400" b="1" baseline="0" dirty="0" smtClean="0"/>
                        <a:t> (Skin): Full Disk</a:t>
                      </a:r>
                      <a:endParaRPr lang="en-US" sz="1400" b="1" dirty="0"/>
                    </a:p>
                  </a:txBody>
                  <a:tcPr>
                    <a:solidFill>
                      <a:schemeClr val="bg1">
                        <a:lumMod val="75000"/>
                      </a:schemeClr>
                    </a:solidFill>
                  </a:tcPr>
                </a:tc>
                <a:tc>
                  <a:txBody>
                    <a:bodyPr/>
                    <a:lstStyle/>
                    <a:p>
                      <a:pPr algn="ctr"/>
                      <a:r>
                        <a:rPr lang="en-US" sz="1400" b="1" dirty="0" smtClean="0"/>
                        <a:t>LST (Skin):</a:t>
                      </a:r>
                      <a:r>
                        <a:rPr lang="en-US" sz="1400" b="1" baseline="0" dirty="0" smtClean="0"/>
                        <a:t> </a:t>
                      </a:r>
                      <a:r>
                        <a:rPr lang="en-US" sz="1400" b="1" baseline="0" dirty="0" err="1" smtClean="0"/>
                        <a:t>Mesoscale</a:t>
                      </a:r>
                      <a:endParaRPr lang="en-US" sz="1400" b="1" dirty="0"/>
                    </a:p>
                  </a:txBody>
                  <a:tcPr>
                    <a:solidFill>
                      <a:schemeClr val="bg1">
                        <a:lumMod val="75000"/>
                      </a:schemeClr>
                    </a:solidFill>
                  </a:tcPr>
                </a:tc>
                <a:extLst>
                  <a:ext uri="{0D108BD9-81ED-4DB2-BD59-A6C34878D82A}">
                    <a16:rowId xmlns:a16="http://schemas.microsoft.com/office/drawing/2014/main" val="10000"/>
                  </a:ext>
                </a:extLst>
              </a:tr>
              <a:tr h="378019">
                <a:tc>
                  <a:txBody>
                    <a:bodyPr/>
                    <a:lstStyle/>
                    <a:p>
                      <a:pPr algn="ctr"/>
                      <a:r>
                        <a:rPr lang="en-US" sz="1400" dirty="0" smtClean="0"/>
                        <a:t>Geographic Coverage</a:t>
                      </a:r>
                      <a:endParaRPr lang="en-US" sz="1400" dirty="0"/>
                    </a:p>
                  </a:txBody>
                  <a:tcPr>
                    <a:solidFill>
                      <a:srgbClr val="FFFFFF"/>
                    </a:solidFill>
                  </a:tcPr>
                </a:tc>
                <a:tc>
                  <a:txBody>
                    <a:bodyPr/>
                    <a:lstStyle/>
                    <a:p>
                      <a:pPr algn="ctr"/>
                      <a:r>
                        <a:rPr lang="en-US" sz="1400" dirty="0" smtClean="0"/>
                        <a:t>CONUS</a:t>
                      </a:r>
                      <a:endParaRPr lang="en-US" sz="1400" dirty="0"/>
                    </a:p>
                  </a:txBody>
                  <a:tcPr>
                    <a:solidFill>
                      <a:srgbClr val="FFFFFF"/>
                    </a:solidFill>
                  </a:tcPr>
                </a:tc>
                <a:tc>
                  <a:txBody>
                    <a:bodyPr/>
                    <a:lstStyle/>
                    <a:p>
                      <a:pPr algn="ctr"/>
                      <a:r>
                        <a:rPr lang="en-US" sz="1400" dirty="0" smtClean="0"/>
                        <a:t>Full Disk</a:t>
                      </a:r>
                      <a:endParaRPr lang="en-US" sz="1400" dirty="0"/>
                    </a:p>
                  </a:txBody>
                  <a:tcPr>
                    <a:solidFill>
                      <a:srgbClr val="FFFFFF"/>
                    </a:solidFill>
                  </a:tcPr>
                </a:tc>
                <a:tc>
                  <a:txBody>
                    <a:bodyPr/>
                    <a:lstStyle/>
                    <a:p>
                      <a:pPr algn="ctr"/>
                      <a:r>
                        <a:rPr lang="en-US" sz="1400" dirty="0" err="1" smtClean="0"/>
                        <a:t>Mesoscale</a:t>
                      </a:r>
                      <a:endParaRPr lang="en-US" sz="1400" dirty="0"/>
                    </a:p>
                  </a:txBody>
                  <a:tcPr>
                    <a:solidFill>
                      <a:srgbClr val="FFFFFF"/>
                    </a:solidFill>
                  </a:tcPr>
                </a:tc>
                <a:extLst>
                  <a:ext uri="{0D108BD9-81ED-4DB2-BD59-A6C34878D82A}">
                    <a16:rowId xmlns:a16="http://schemas.microsoft.com/office/drawing/2014/main" val="10001"/>
                  </a:ext>
                </a:extLst>
              </a:tr>
              <a:tr h="378019">
                <a:tc>
                  <a:txBody>
                    <a:bodyPr/>
                    <a:lstStyle/>
                    <a:p>
                      <a:pPr algn="ctr"/>
                      <a:r>
                        <a:rPr lang="en-US" sz="1400" dirty="0" smtClean="0"/>
                        <a:t>Horizontal Resolution</a:t>
                      </a:r>
                      <a:endParaRPr lang="en-US" sz="1400" dirty="0"/>
                    </a:p>
                  </a:txBody>
                  <a:tcPr>
                    <a:solidFill>
                      <a:srgbClr val="FFFFFF"/>
                    </a:solidFill>
                  </a:tcPr>
                </a:tc>
                <a:tc>
                  <a:txBody>
                    <a:bodyPr/>
                    <a:lstStyle/>
                    <a:p>
                      <a:pPr algn="ctr"/>
                      <a:r>
                        <a:rPr lang="en-US" sz="1400" dirty="0" smtClean="0"/>
                        <a:t>2km</a:t>
                      </a:r>
                      <a:endParaRPr lang="en-US" sz="1400" dirty="0"/>
                    </a:p>
                  </a:txBody>
                  <a:tcPr>
                    <a:solidFill>
                      <a:srgbClr val="FFFFFF"/>
                    </a:solidFill>
                  </a:tcPr>
                </a:tc>
                <a:tc>
                  <a:txBody>
                    <a:bodyPr/>
                    <a:lstStyle/>
                    <a:p>
                      <a:pPr algn="ctr"/>
                      <a:r>
                        <a:rPr lang="en-US" sz="1400" dirty="0" smtClean="0"/>
                        <a:t>10km</a:t>
                      </a:r>
                      <a:endParaRPr lang="en-US" sz="1400" dirty="0"/>
                    </a:p>
                  </a:txBody>
                  <a:tcPr>
                    <a:solidFill>
                      <a:srgbClr val="FFFFFF"/>
                    </a:solidFill>
                  </a:tcPr>
                </a:tc>
                <a:tc>
                  <a:txBody>
                    <a:bodyPr/>
                    <a:lstStyle/>
                    <a:p>
                      <a:pPr algn="ctr"/>
                      <a:r>
                        <a:rPr lang="en-US" sz="1400" dirty="0" smtClean="0"/>
                        <a:t>2km</a:t>
                      </a:r>
                      <a:endParaRPr lang="en-US" sz="1400" dirty="0"/>
                    </a:p>
                  </a:txBody>
                  <a:tcPr>
                    <a:solidFill>
                      <a:srgbClr val="FFFFFF"/>
                    </a:solidFill>
                  </a:tcPr>
                </a:tc>
                <a:extLst>
                  <a:ext uri="{0D108BD9-81ED-4DB2-BD59-A6C34878D82A}">
                    <a16:rowId xmlns:a16="http://schemas.microsoft.com/office/drawing/2014/main" val="10002"/>
                  </a:ext>
                </a:extLst>
              </a:tr>
              <a:tr h="378019">
                <a:tc>
                  <a:txBody>
                    <a:bodyPr/>
                    <a:lstStyle/>
                    <a:p>
                      <a:pPr algn="ctr"/>
                      <a:r>
                        <a:rPr lang="en-US" sz="1400" dirty="0" smtClean="0"/>
                        <a:t>Mapping Accuracy</a:t>
                      </a:r>
                      <a:endParaRPr lang="en-US" sz="1400" dirty="0"/>
                    </a:p>
                  </a:txBody>
                  <a:tcPr>
                    <a:solidFill>
                      <a:srgbClr val="FFFFFF"/>
                    </a:solidFill>
                  </a:tcPr>
                </a:tc>
                <a:tc>
                  <a:txBody>
                    <a:bodyPr/>
                    <a:lstStyle/>
                    <a:p>
                      <a:pPr algn="ctr"/>
                      <a:r>
                        <a:rPr lang="en-US" sz="1400" dirty="0" smtClean="0"/>
                        <a:t>1km</a:t>
                      </a:r>
                      <a:endParaRPr lang="en-US" sz="1400" dirty="0"/>
                    </a:p>
                  </a:txBody>
                  <a:tcPr>
                    <a:solidFill>
                      <a:srgbClr val="FFFFFF"/>
                    </a:solidFill>
                  </a:tcPr>
                </a:tc>
                <a:tc>
                  <a:txBody>
                    <a:bodyPr/>
                    <a:lstStyle/>
                    <a:p>
                      <a:pPr algn="ctr"/>
                      <a:r>
                        <a:rPr lang="en-US" sz="1400" dirty="0" smtClean="0"/>
                        <a:t>5km</a:t>
                      </a:r>
                      <a:endParaRPr lang="en-US" sz="1400" dirty="0"/>
                    </a:p>
                  </a:txBody>
                  <a:tcPr>
                    <a:solidFill>
                      <a:srgbClr val="FFFFFF"/>
                    </a:solidFill>
                  </a:tcPr>
                </a:tc>
                <a:tc>
                  <a:txBody>
                    <a:bodyPr/>
                    <a:lstStyle/>
                    <a:p>
                      <a:pPr algn="ctr"/>
                      <a:r>
                        <a:rPr lang="en-US" sz="1400" dirty="0" smtClean="0"/>
                        <a:t>1km</a:t>
                      </a:r>
                      <a:endParaRPr lang="en-US" sz="1400" dirty="0"/>
                    </a:p>
                  </a:txBody>
                  <a:tcPr>
                    <a:solidFill>
                      <a:srgbClr val="FFFFFF"/>
                    </a:solidFill>
                  </a:tcPr>
                </a:tc>
                <a:extLst>
                  <a:ext uri="{0D108BD9-81ED-4DB2-BD59-A6C34878D82A}">
                    <a16:rowId xmlns:a16="http://schemas.microsoft.com/office/drawing/2014/main" val="10003"/>
                  </a:ext>
                </a:extLst>
              </a:tr>
              <a:tr h="378019">
                <a:tc>
                  <a:txBody>
                    <a:bodyPr/>
                    <a:lstStyle/>
                    <a:p>
                      <a:pPr algn="ctr"/>
                      <a:r>
                        <a:rPr lang="en-US" sz="1400" dirty="0" smtClean="0"/>
                        <a:t>Measurement Range (K)</a:t>
                      </a:r>
                      <a:endParaRPr lang="en-US" sz="1400" dirty="0"/>
                    </a:p>
                  </a:txBody>
                  <a:tcPr>
                    <a:solidFill>
                      <a:srgbClr val="FFFFFF"/>
                    </a:solidFill>
                  </a:tcPr>
                </a:tc>
                <a:tc>
                  <a:txBody>
                    <a:bodyPr/>
                    <a:lstStyle/>
                    <a:p>
                      <a:pPr algn="ctr"/>
                      <a:r>
                        <a:rPr lang="en-US" sz="1400" dirty="0" smtClean="0"/>
                        <a:t>213 – 330</a:t>
                      </a:r>
                      <a:endParaRPr lang="en-US" sz="1400" dirty="0"/>
                    </a:p>
                  </a:txBody>
                  <a:tcPr>
                    <a:solidFill>
                      <a:srgbClr val="FFFFFF"/>
                    </a:solidFill>
                  </a:tcPr>
                </a:tc>
                <a:tc>
                  <a:txBody>
                    <a:bodyPr/>
                    <a:lstStyle/>
                    <a:p>
                      <a:pPr algn="ctr"/>
                      <a:r>
                        <a:rPr lang="en-US" sz="1400" dirty="0" smtClean="0"/>
                        <a:t>213</a:t>
                      </a:r>
                      <a:r>
                        <a:rPr lang="en-US" sz="1400" baseline="0" dirty="0" smtClean="0"/>
                        <a:t> – 330</a:t>
                      </a:r>
                      <a:endParaRPr lang="en-US" sz="1400" dirty="0"/>
                    </a:p>
                  </a:txBody>
                  <a:tcPr>
                    <a:solidFill>
                      <a:srgbClr val="FFFFFF"/>
                    </a:solidFill>
                  </a:tcPr>
                </a:tc>
                <a:tc>
                  <a:txBody>
                    <a:bodyPr/>
                    <a:lstStyle/>
                    <a:p>
                      <a:pPr algn="ctr"/>
                      <a:r>
                        <a:rPr lang="en-US" sz="1400" dirty="0" smtClean="0"/>
                        <a:t>213 – 330</a:t>
                      </a:r>
                      <a:endParaRPr lang="en-US" sz="1400" dirty="0"/>
                    </a:p>
                  </a:txBody>
                  <a:tcPr>
                    <a:solidFill>
                      <a:srgbClr val="FFFFFF"/>
                    </a:solidFill>
                  </a:tcPr>
                </a:tc>
                <a:extLst>
                  <a:ext uri="{0D108BD9-81ED-4DB2-BD59-A6C34878D82A}">
                    <a16:rowId xmlns:a16="http://schemas.microsoft.com/office/drawing/2014/main" val="10004"/>
                  </a:ext>
                </a:extLst>
              </a:tr>
              <a:tr h="383100">
                <a:tc>
                  <a:txBody>
                    <a:bodyPr/>
                    <a:lstStyle/>
                    <a:p>
                      <a:pPr algn="ctr"/>
                      <a:r>
                        <a:rPr lang="en-US" sz="1400" dirty="0" smtClean="0"/>
                        <a:t>Measurement Accuracy</a:t>
                      </a:r>
                      <a:r>
                        <a:rPr lang="en-US" sz="1400" baseline="30000" dirty="0" smtClean="0"/>
                        <a:t>1</a:t>
                      </a:r>
                      <a:r>
                        <a:rPr lang="en-US" sz="1400" dirty="0" smtClean="0"/>
                        <a:t> (K)</a:t>
                      </a:r>
                      <a:endParaRPr lang="en-US" sz="1400" dirty="0"/>
                    </a:p>
                  </a:txBody>
                  <a:tcPr>
                    <a:solidFill>
                      <a:srgbClr val="FFFFFF"/>
                    </a:solidFill>
                  </a:tcPr>
                </a:tc>
                <a:tc>
                  <a:txBody>
                    <a:bodyPr/>
                    <a:lstStyle/>
                    <a:p>
                      <a:pPr algn="ctr"/>
                      <a:r>
                        <a:rPr lang="en-US" sz="1400" dirty="0" smtClean="0"/>
                        <a:t>2.5</a:t>
                      </a:r>
                      <a:endParaRPr lang="en-US" sz="1400" dirty="0"/>
                    </a:p>
                  </a:txBody>
                  <a:tcPr>
                    <a:solidFill>
                      <a:srgbClr val="FFFFFF"/>
                    </a:solidFill>
                  </a:tcPr>
                </a:tc>
                <a:tc>
                  <a:txBody>
                    <a:bodyPr/>
                    <a:lstStyle/>
                    <a:p>
                      <a:pPr algn="ctr"/>
                      <a:r>
                        <a:rPr lang="en-US" sz="1400" dirty="0" smtClean="0"/>
                        <a:t>2.5</a:t>
                      </a:r>
                      <a:endParaRPr lang="en-US" sz="1400" dirty="0"/>
                    </a:p>
                  </a:txBody>
                  <a:tcPr>
                    <a:solidFill>
                      <a:srgbClr val="FFFFFF"/>
                    </a:solidFill>
                  </a:tcPr>
                </a:tc>
                <a:tc>
                  <a:txBody>
                    <a:bodyPr/>
                    <a:lstStyle/>
                    <a:p>
                      <a:pPr algn="ctr"/>
                      <a:r>
                        <a:rPr lang="en-US" sz="1400" dirty="0" smtClean="0"/>
                        <a:t>2.5</a:t>
                      </a:r>
                      <a:endParaRPr lang="en-US" sz="1400" dirty="0"/>
                    </a:p>
                  </a:txBody>
                  <a:tcPr>
                    <a:solidFill>
                      <a:srgbClr val="FFFFFF"/>
                    </a:solidFill>
                  </a:tcPr>
                </a:tc>
                <a:extLst>
                  <a:ext uri="{0D108BD9-81ED-4DB2-BD59-A6C34878D82A}">
                    <a16:rowId xmlns:a16="http://schemas.microsoft.com/office/drawing/2014/main" val="10005"/>
                  </a:ext>
                </a:extLst>
              </a:tr>
              <a:tr h="356437">
                <a:tc>
                  <a:txBody>
                    <a:bodyPr/>
                    <a:lstStyle/>
                    <a:p>
                      <a:pPr algn="ctr"/>
                      <a:r>
                        <a:rPr lang="en-US" sz="1400" dirty="0" smtClean="0"/>
                        <a:t>Measurement</a:t>
                      </a:r>
                      <a:r>
                        <a:rPr lang="en-US" sz="1400" baseline="0" dirty="0" smtClean="0"/>
                        <a:t> Precision (K)</a:t>
                      </a:r>
                      <a:endParaRPr lang="en-US" sz="1400" dirty="0"/>
                    </a:p>
                  </a:txBody>
                  <a:tcPr>
                    <a:solidFill>
                      <a:srgbClr val="FFFFFF"/>
                    </a:solidFill>
                  </a:tcPr>
                </a:tc>
                <a:tc>
                  <a:txBody>
                    <a:bodyPr/>
                    <a:lstStyle/>
                    <a:p>
                      <a:pPr algn="ctr"/>
                      <a:r>
                        <a:rPr lang="en-US" sz="1400" dirty="0" smtClean="0"/>
                        <a:t>2.3</a:t>
                      </a:r>
                      <a:endParaRPr lang="en-US" sz="1400" dirty="0"/>
                    </a:p>
                  </a:txBody>
                  <a:tcPr>
                    <a:solidFill>
                      <a:srgbClr val="FFFFFF"/>
                    </a:solidFill>
                  </a:tcPr>
                </a:tc>
                <a:tc>
                  <a:txBody>
                    <a:bodyPr/>
                    <a:lstStyle/>
                    <a:p>
                      <a:pPr algn="ctr"/>
                      <a:r>
                        <a:rPr lang="en-US" sz="1400" dirty="0" smtClean="0"/>
                        <a:t>2.3</a:t>
                      </a:r>
                      <a:endParaRPr lang="en-US" sz="1400" dirty="0"/>
                    </a:p>
                  </a:txBody>
                  <a:tcPr>
                    <a:solidFill>
                      <a:srgbClr val="FFFFFF"/>
                    </a:solidFill>
                  </a:tcPr>
                </a:tc>
                <a:tc>
                  <a:txBody>
                    <a:bodyPr/>
                    <a:lstStyle/>
                    <a:p>
                      <a:pPr algn="ctr"/>
                      <a:r>
                        <a:rPr lang="en-US" sz="1400" dirty="0" smtClean="0"/>
                        <a:t>2.3</a:t>
                      </a:r>
                      <a:endParaRPr lang="en-US" sz="1400" dirty="0"/>
                    </a:p>
                  </a:txBody>
                  <a:tcPr>
                    <a:solidFill>
                      <a:srgbClr val="FFFFFF"/>
                    </a:solidFill>
                  </a:tcPr>
                </a:tc>
                <a:extLst>
                  <a:ext uri="{0D108BD9-81ED-4DB2-BD59-A6C34878D82A}">
                    <a16:rowId xmlns:a16="http://schemas.microsoft.com/office/drawing/2014/main" val="10006"/>
                  </a:ext>
                </a:extLst>
              </a:tr>
              <a:tr h="378019">
                <a:tc>
                  <a:txBody>
                    <a:bodyPr/>
                    <a:lstStyle/>
                    <a:p>
                      <a:pPr algn="ctr"/>
                      <a:r>
                        <a:rPr lang="en-US" sz="1400" dirty="0" smtClean="0"/>
                        <a:t>Refresh</a:t>
                      </a:r>
                      <a:r>
                        <a:rPr lang="en-US" sz="1400" baseline="0" dirty="0" smtClean="0"/>
                        <a:t> Rate </a:t>
                      </a:r>
                      <a:endParaRPr lang="en-US" sz="1400" dirty="0"/>
                    </a:p>
                  </a:txBody>
                  <a:tcPr>
                    <a:solidFill>
                      <a:srgbClr val="FFFFFF"/>
                    </a:solidFill>
                  </a:tcPr>
                </a:tc>
                <a:tc>
                  <a:txBody>
                    <a:bodyPr/>
                    <a:lstStyle/>
                    <a:p>
                      <a:pPr algn="ctr"/>
                      <a:r>
                        <a:rPr lang="en-US" sz="1400" dirty="0" smtClean="0"/>
                        <a:t>60 minutes</a:t>
                      </a:r>
                      <a:endParaRPr lang="en-US" sz="1400" dirty="0"/>
                    </a:p>
                  </a:txBody>
                  <a:tcPr>
                    <a:solidFill>
                      <a:srgbClr val="FFFFFF"/>
                    </a:solidFill>
                  </a:tcPr>
                </a:tc>
                <a:tc>
                  <a:txBody>
                    <a:bodyPr/>
                    <a:lstStyle/>
                    <a:p>
                      <a:pPr algn="ctr"/>
                      <a:r>
                        <a:rPr lang="en-US" sz="1400" dirty="0" smtClean="0"/>
                        <a:t>60 minutes</a:t>
                      </a:r>
                      <a:endParaRPr lang="en-US" sz="1400" dirty="0"/>
                    </a:p>
                  </a:txBody>
                  <a:tcPr>
                    <a:solidFill>
                      <a:srgbClr val="FFFFFF"/>
                    </a:solidFill>
                  </a:tcPr>
                </a:tc>
                <a:tc>
                  <a:txBody>
                    <a:bodyPr/>
                    <a:lstStyle/>
                    <a:p>
                      <a:pPr algn="ctr"/>
                      <a:r>
                        <a:rPr lang="en-US" sz="1400" dirty="0" smtClean="0"/>
                        <a:t>60 minutes</a:t>
                      </a:r>
                      <a:endParaRPr lang="en-US" sz="1400" dirty="0"/>
                    </a:p>
                  </a:txBody>
                  <a:tcPr>
                    <a:solidFill>
                      <a:srgbClr val="FFFFFF"/>
                    </a:solidFill>
                  </a:tcPr>
                </a:tc>
                <a:extLst>
                  <a:ext uri="{0D108BD9-81ED-4DB2-BD59-A6C34878D82A}">
                    <a16:rowId xmlns:a16="http://schemas.microsoft.com/office/drawing/2014/main" val="10007"/>
                  </a:ext>
                </a:extLst>
              </a:tr>
              <a:tr h="391102">
                <a:tc>
                  <a:txBody>
                    <a:bodyPr/>
                    <a:lstStyle/>
                    <a:p>
                      <a:pPr algn="ctr"/>
                      <a:r>
                        <a:rPr lang="en-US" sz="1400" dirty="0" smtClean="0"/>
                        <a:t>Vendor Allocated Ground latency</a:t>
                      </a:r>
                      <a:endParaRPr lang="en-US" sz="1400" dirty="0"/>
                    </a:p>
                  </a:txBody>
                  <a:tcPr>
                    <a:solidFill>
                      <a:srgbClr val="FFFFFF"/>
                    </a:solidFill>
                  </a:tcPr>
                </a:tc>
                <a:tc>
                  <a:txBody>
                    <a:bodyPr/>
                    <a:lstStyle/>
                    <a:p>
                      <a:pPr algn="ctr"/>
                      <a:r>
                        <a:rPr lang="en-US" sz="1400" dirty="0" smtClean="0"/>
                        <a:t>3236 seconds</a:t>
                      </a:r>
                      <a:endParaRPr lang="en-US" sz="1400" dirty="0"/>
                    </a:p>
                  </a:txBody>
                  <a:tcPr>
                    <a:solidFill>
                      <a:srgbClr val="FFFFFF"/>
                    </a:solidFill>
                  </a:tcPr>
                </a:tc>
                <a:tc>
                  <a:txBody>
                    <a:bodyPr/>
                    <a:lstStyle/>
                    <a:p>
                      <a:pPr algn="ctr"/>
                      <a:r>
                        <a:rPr lang="en-US" sz="1400" dirty="0" smtClean="0"/>
                        <a:t>806 seconds</a:t>
                      </a:r>
                      <a:endParaRPr lang="en-US" sz="1400" dirty="0"/>
                    </a:p>
                  </a:txBody>
                  <a:tcPr>
                    <a:solidFill>
                      <a:srgbClr val="FFFFFF"/>
                    </a:solidFill>
                  </a:tcPr>
                </a:tc>
                <a:tc>
                  <a:txBody>
                    <a:bodyPr/>
                    <a:lstStyle/>
                    <a:p>
                      <a:pPr algn="ctr"/>
                      <a:r>
                        <a:rPr lang="en-US" sz="1400" dirty="0" smtClean="0"/>
                        <a:t>159 seconds</a:t>
                      </a:r>
                      <a:endParaRPr lang="en-US" sz="1400" dirty="0"/>
                    </a:p>
                  </a:txBody>
                  <a:tcPr>
                    <a:solidFill>
                      <a:srgbClr val="FFFFFF"/>
                    </a:solidFill>
                  </a:tcPr>
                </a:tc>
                <a:extLst>
                  <a:ext uri="{0D108BD9-81ED-4DB2-BD59-A6C34878D82A}">
                    <a16:rowId xmlns:a16="http://schemas.microsoft.com/office/drawing/2014/main" val="10008"/>
                  </a:ext>
                </a:extLst>
              </a:tr>
              <a:tr h="378019">
                <a:tc>
                  <a:txBody>
                    <a:bodyPr/>
                    <a:lstStyle/>
                    <a:p>
                      <a:pPr algn="ctr"/>
                      <a:r>
                        <a:rPr lang="en-US" sz="1400" dirty="0" smtClean="0"/>
                        <a:t>Extent Qualifier</a:t>
                      </a:r>
                      <a:endParaRPr lang="en-US" sz="1400" dirty="0"/>
                    </a:p>
                  </a:txBody>
                  <a:tcPr>
                    <a:solidFill>
                      <a:srgbClr val="FFFFFF"/>
                    </a:solidFill>
                  </a:tcPr>
                </a:tc>
                <a:tc>
                  <a:txBody>
                    <a:bodyPr/>
                    <a:lstStyle/>
                    <a:p>
                      <a:pPr algn="ctr"/>
                      <a:r>
                        <a:rPr lang="en-US" sz="1400" dirty="0" smtClean="0"/>
                        <a:t>Local Zenith Angle &lt; 70</a:t>
                      </a:r>
                      <a:endParaRPr lang="en-US" sz="1400" dirty="0"/>
                    </a:p>
                  </a:txBody>
                  <a:tcP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Local Zenith Angle &lt; 70</a:t>
                      </a:r>
                    </a:p>
                  </a:txBody>
                  <a:tcP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Local Zenith Angle &lt; 70</a:t>
                      </a:r>
                    </a:p>
                  </a:txBody>
                  <a:tcPr>
                    <a:solidFill>
                      <a:srgbClr val="FFFFFF"/>
                    </a:solidFill>
                  </a:tcPr>
                </a:tc>
                <a:extLst>
                  <a:ext uri="{0D108BD9-81ED-4DB2-BD59-A6C34878D82A}">
                    <a16:rowId xmlns:a16="http://schemas.microsoft.com/office/drawing/2014/main" val="10009"/>
                  </a:ext>
                </a:extLst>
              </a:tr>
              <a:tr h="378019">
                <a:tc gridSpan="4">
                  <a:txBody>
                    <a:bodyPr/>
                    <a:lstStyle/>
                    <a:p>
                      <a:pPr algn="l"/>
                      <a:r>
                        <a:rPr lang="en-US" sz="1400" baseline="30000" dirty="0" smtClean="0"/>
                        <a:t>1</a:t>
                      </a:r>
                      <a:r>
                        <a:rPr lang="en-US" sz="1400" dirty="0" smtClean="0"/>
                        <a:t> The measurement</a:t>
                      </a:r>
                      <a:r>
                        <a:rPr lang="en-US" sz="1400" baseline="0" dirty="0" smtClean="0"/>
                        <a:t> accuracy 2.5 K is conditional with 1) known emissivity, 2) known atmospheric correction, and 3) 80% channel correction; 5K otherwise.</a:t>
                      </a:r>
                      <a:endParaRPr lang="en-US" sz="1400" dirty="0"/>
                    </a:p>
                  </a:txBody>
                  <a:tcPr>
                    <a:solidFill>
                      <a:srgbClr val="FFFFFF"/>
                    </a:solidFill>
                  </a:tcPr>
                </a:tc>
                <a:tc hMerge="1">
                  <a:txBody>
                    <a:bodyPr/>
                    <a:lstStyle/>
                    <a:p>
                      <a:pPr algn="ctr"/>
                      <a:endParaRPr lang="en-US" dirty="0"/>
                    </a:p>
                  </a:txBody>
                  <a:tcPr>
                    <a:solidFill>
                      <a:srgbClr val="FFFFFF"/>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solidFill>
                      <a:srgbClr val="FFFFFF"/>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solidFill>
                      <a:srgbClr val="FFFFFF"/>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380268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4151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smtClean="0"/>
              <a:t>Issues</a:t>
            </a:r>
            <a:endParaRPr lang="en-US" sz="3600" b="0" i="0" u="none" strike="noStrike" cap="none" dirty="0">
              <a:solidFill>
                <a:schemeClr val="lt1"/>
              </a:solidFill>
              <a:latin typeface="Calibri"/>
              <a:ea typeface="Calibri"/>
              <a:cs typeface="Calibri"/>
              <a:sym typeface="Calibri"/>
            </a:endParaRPr>
          </a:p>
        </p:txBody>
      </p:sp>
      <p:sp>
        <p:nvSpPr>
          <p:cNvPr id="528" name="Shape 528"/>
          <p:cNvSpPr txBox="1">
            <a:spLocks noGrp="1"/>
          </p:cNvSpPr>
          <p:nvPr>
            <p:ph type="body" idx="1"/>
          </p:nvPr>
        </p:nvSpPr>
        <p:spPr>
          <a:xfrm>
            <a:off x="457200" y="1018095"/>
            <a:ext cx="8229600" cy="5524107"/>
          </a:xfrm>
          <a:prstGeom prst="rect">
            <a:avLst/>
          </a:prstGeom>
          <a:noFill/>
          <a:ln>
            <a:noFill/>
          </a:ln>
        </p:spPr>
        <p:txBody>
          <a:bodyPr lIns="91425" tIns="45700" rIns="91425" bIns="45700" anchor="t" anchorCtr="0">
            <a:noAutofit/>
          </a:bodyPr>
          <a:lstStyle/>
          <a:p>
            <a:pPr marL="233362" marR="0" lvl="0" indent="-233362" algn="l" rtl="0">
              <a:spcBef>
                <a:spcPts val="0"/>
              </a:spcBef>
              <a:spcAft>
                <a:spcPts val="0"/>
              </a:spcAft>
              <a:buClr>
                <a:schemeClr val="lt1"/>
              </a:buClr>
              <a:buSzPct val="100000"/>
              <a:buFont typeface="Arial"/>
              <a:buChar char="•"/>
            </a:pPr>
            <a:r>
              <a:rPr lang="en-US" sz="2400" dirty="0" smtClean="0"/>
              <a:t>Major issues:</a:t>
            </a:r>
          </a:p>
          <a:p>
            <a:pPr marL="690562" lvl="1" indent="-233362">
              <a:spcBef>
                <a:spcPts val="360"/>
              </a:spcBef>
            </a:pPr>
            <a:r>
              <a:rPr lang="en-US" sz="2000" dirty="0"/>
              <a:t>FPM overheating degrades product </a:t>
            </a:r>
            <a:r>
              <a:rPr lang="en-US" sz="2000" dirty="0" smtClean="0"/>
              <a:t>quality</a:t>
            </a:r>
            <a:endParaRPr lang="en-US" sz="2000" dirty="0"/>
          </a:p>
          <a:p>
            <a:pPr marL="690563" lvl="1" indent="-233362">
              <a:spcBef>
                <a:spcPts val="360"/>
              </a:spcBef>
            </a:pPr>
            <a:r>
              <a:rPr lang="en-US" sz="2000" dirty="0"/>
              <a:t>The unit of TPW for LST retrieval used in ground system is likely </a:t>
            </a:r>
            <a:r>
              <a:rPr lang="en-US" sz="2000" dirty="0" smtClean="0"/>
              <a:t>incorrect</a:t>
            </a:r>
          </a:p>
          <a:p>
            <a:pPr marL="690563" lvl="1" indent="-233362">
              <a:spcBef>
                <a:spcPts val="360"/>
              </a:spcBef>
            </a:pPr>
            <a:r>
              <a:rPr lang="en-US" sz="2000" dirty="0" smtClean="0"/>
              <a:t>Significant underestimate at Desert Rock site</a:t>
            </a:r>
            <a:endParaRPr lang="en-US" sz="2000" dirty="0"/>
          </a:p>
          <a:p>
            <a:pPr marL="690563" lvl="1" indent="-233362">
              <a:spcBef>
                <a:spcPts val="360"/>
              </a:spcBef>
            </a:pPr>
            <a:endParaRPr lang="en-US" sz="2000" dirty="0" smtClean="0"/>
          </a:p>
          <a:p>
            <a:pPr marL="233362" marR="0" lvl="0" indent="-233362" algn="l" rtl="0">
              <a:spcBef>
                <a:spcPts val="0"/>
              </a:spcBef>
              <a:spcAft>
                <a:spcPts val="0"/>
              </a:spcAft>
              <a:buClr>
                <a:schemeClr val="lt1"/>
              </a:buClr>
              <a:buSzPct val="100000"/>
              <a:buFont typeface="Arial"/>
              <a:buChar char="•"/>
            </a:pPr>
            <a:r>
              <a:rPr lang="en-US" sz="2400" dirty="0" smtClean="0"/>
              <a:t>Others:</a:t>
            </a:r>
          </a:p>
          <a:p>
            <a:pPr marL="690562" lvl="1" indent="-233362">
              <a:spcBef>
                <a:spcPts val="360"/>
              </a:spcBef>
            </a:pPr>
            <a:r>
              <a:rPr lang="en-US" sz="2000" dirty="0"/>
              <a:t>PQI included in IP provides detailed information about LST retrieval, but is not accessible by users </a:t>
            </a:r>
            <a:endParaRPr lang="en-US" sz="2000" dirty="0" smtClean="0"/>
          </a:p>
          <a:p>
            <a:pPr marL="690562" lvl="1" indent="-233362">
              <a:spcBef>
                <a:spcPts val="360"/>
              </a:spcBef>
            </a:pPr>
            <a:r>
              <a:rPr lang="en-US" sz="2000" dirty="0"/>
              <a:t>Full Disk LST resolution of 10 km is significantly larger than the SURFRAD in-situ footprint (~ a few tens meters) and limits its </a:t>
            </a:r>
            <a:r>
              <a:rPr lang="en-US" sz="2000" dirty="0" smtClean="0"/>
              <a:t>application</a:t>
            </a:r>
            <a:endParaRPr lang="en-US" sz="2000" dirty="0"/>
          </a:p>
          <a:p>
            <a:pPr marL="690563" lvl="1" indent="-233362">
              <a:spcBef>
                <a:spcPts val="360"/>
              </a:spcBef>
            </a:pPr>
            <a:r>
              <a:rPr lang="en-US" sz="2000" dirty="0"/>
              <a:t>Existing hourly LST output requirement limits its application</a:t>
            </a:r>
          </a:p>
          <a:p>
            <a:pPr marL="690563" lvl="1" indent="-233362">
              <a:spcBef>
                <a:spcPts val="360"/>
              </a:spcBef>
            </a:pPr>
            <a:r>
              <a:rPr lang="en-US" sz="2000" dirty="0" smtClean="0"/>
              <a:t>Emissivity used in operational LST retrieval is from year 2005 </a:t>
            </a:r>
            <a:r>
              <a:rPr lang="en-US" sz="2000" dirty="0" err="1" smtClean="0"/>
              <a:t>Seebor</a:t>
            </a:r>
            <a:r>
              <a:rPr lang="en-US" sz="2000" dirty="0" smtClean="0"/>
              <a:t> emissivity monthly climatology and can not reflect the real-time land surface variation</a:t>
            </a:r>
          </a:p>
          <a:p>
            <a:pPr marL="233362" marR="0" lvl="0" indent="-233362" algn="l" rtl="0">
              <a:spcBef>
                <a:spcPts val="0"/>
              </a:spcBef>
              <a:spcAft>
                <a:spcPts val="0"/>
              </a:spcAft>
              <a:buClr>
                <a:schemeClr val="lt1"/>
              </a:buClr>
              <a:buSzPct val="100000"/>
              <a:buFont typeface="Arial"/>
              <a:buChar char="•"/>
            </a:pPr>
            <a:endParaRPr lang="en-US" sz="2400" dirty="0"/>
          </a:p>
          <a:p>
            <a:pPr marL="290512" marR="0" lvl="0" indent="-239712" algn="l" rtl="0">
              <a:spcBef>
                <a:spcPts val="480"/>
              </a:spcBef>
              <a:spcAft>
                <a:spcPts val="0"/>
              </a:spcAft>
              <a:buClr>
                <a:schemeClr val="lt1"/>
              </a:buClr>
              <a:buSzPct val="100000"/>
              <a:buFont typeface="Arial"/>
              <a:buNone/>
            </a:pPr>
            <a:endParaRPr sz="2400" b="0" i="0" u="none" strike="noStrike" cap="none" dirty="0">
              <a:solidFill>
                <a:schemeClr val="lt1"/>
              </a:solidFill>
              <a:latin typeface="Calibri"/>
              <a:ea typeface="Calibri"/>
              <a:cs typeface="Calibri"/>
              <a:sym typeface="Calibri"/>
            </a:endParaRPr>
          </a:p>
        </p:txBody>
      </p:sp>
      <p:sp>
        <p:nvSpPr>
          <p:cNvPr id="6" name="Slide Number Placeholder 5"/>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50</a:t>
            </a:fld>
            <a:endParaRPr lang="en-US" sz="12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15254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457200" y="51238"/>
            <a:ext cx="8229600" cy="114300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a:solidFill>
                  <a:schemeClr val="lt1"/>
                </a:solidFill>
                <a:latin typeface="Calibri"/>
                <a:ea typeface="Calibri"/>
                <a:cs typeface="Calibri"/>
                <a:sym typeface="Calibri"/>
              </a:rPr>
              <a:t>Path to </a:t>
            </a:r>
            <a:r>
              <a:rPr lang="en-US" sz="3600" b="0" i="0" u="none" strike="noStrike" cap="none" dirty="0" smtClean="0">
                <a:solidFill>
                  <a:schemeClr val="lt1"/>
                </a:solidFill>
                <a:latin typeface="Calibri"/>
                <a:ea typeface="Calibri"/>
                <a:cs typeface="Calibri"/>
                <a:sym typeface="Calibri"/>
              </a:rPr>
              <a:t>Delta Maturity</a:t>
            </a:r>
            <a:endParaRPr lang="en-US" sz="3600" b="0" i="0" u="none" strike="noStrike" cap="none" dirty="0">
              <a:solidFill>
                <a:schemeClr val="lt1"/>
              </a:solidFill>
              <a:latin typeface="Calibri"/>
              <a:ea typeface="Calibri"/>
              <a:cs typeface="Calibri"/>
              <a:sym typeface="Calibri"/>
            </a:endParaRPr>
          </a:p>
        </p:txBody>
      </p:sp>
      <p:sp>
        <p:nvSpPr>
          <p:cNvPr id="520" name="Shape 520"/>
          <p:cNvSpPr txBox="1">
            <a:spLocks noGrp="1"/>
          </p:cNvSpPr>
          <p:nvPr>
            <p:ph type="body" idx="1"/>
          </p:nvPr>
        </p:nvSpPr>
        <p:spPr>
          <a:xfrm>
            <a:off x="188536" y="1258426"/>
            <a:ext cx="8832916" cy="5097900"/>
          </a:xfrm>
          <a:prstGeom prst="rect">
            <a:avLst/>
          </a:prstGeom>
          <a:noFill/>
          <a:ln>
            <a:noFill/>
          </a:ln>
        </p:spPr>
        <p:txBody>
          <a:bodyPr lIns="91425" tIns="45700" rIns="91425" bIns="45700" anchor="t" anchorCtr="0">
            <a:noAutofit/>
          </a:bodyPr>
          <a:lstStyle/>
          <a:p>
            <a:pPr marL="233363" marR="0" lvl="0" indent="-233363" algn="l" rtl="0">
              <a:spcBef>
                <a:spcPts val="0"/>
              </a:spcBef>
              <a:spcAft>
                <a:spcPts val="0"/>
              </a:spcAft>
              <a:buClr>
                <a:schemeClr val="lt1"/>
              </a:buClr>
              <a:buSzPct val="100000"/>
              <a:buFont typeface="Arial"/>
              <a:buChar char="•"/>
            </a:pPr>
            <a:r>
              <a:rPr lang="en-US" sz="2400" dirty="0" smtClean="0"/>
              <a:t>Analysis of potential band replacement by those less impacted by LHP overheating </a:t>
            </a:r>
          </a:p>
          <a:p>
            <a:pPr marL="233363" marR="0" lvl="0" indent="-233363" algn="l" rtl="0">
              <a:spcBef>
                <a:spcPts val="0"/>
              </a:spcBef>
              <a:spcAft>
                <a:spcPts val="0"/>
              </a:spcAft>
              <a:buClr>
                <a:schemeClr val="lt1"/>
              </a:buClr>
              <a:buSzPct val="100000"/>
              <a:buFont typeface="Arial"/>
              <a:buChar char="•"/>
            </a:pPr>
            <a:r>
              <a:rPr lang="en-US" sz="2400" dirty="0" smtClean="0"/>
              <a:t>Improve and deliver the enterprise algorithm</a:t>
            </a:r>
          </a:p>
          <a:p>
            <a:pPr marL="690562" lvl="1" indent="-233362">
              <a:spcBef>
                <a:spcPts val="360"/>
              </a:spcBef>
            </a:pPr>
            <a:r>
              <a:rPr lang="en-US" sz="1800" dirty="0" smtClean="0"/>
              <a:t>Underestimate at Desert Rock site is expected to be dramatically reduced.</a:t>
            </a:r>
          </a:p>
          <a:p>
            <a:pPr marL="233363" marR="0" lvl="0" indent="-233363" algn="l" rtl="0">
              <a:spcBef>
                <a:spcPts val="0"/>
              </a:spcBef>
              <a:spcAft>
                <a:spcPts val="0"/>
              </a:spcAft>
              <a:buClr>
                <a:schemeClr val="lt1"/>
              </a:buClr>
              <a:buSzPct val="100000"/>
              <a:buFont typeface="Arial"/>
              <a:buChar char="•"/>
            </a:pPr>
            <a:r>
              <a:rPr lang="en-US" sz="2400" dirty="0" smtClean="0"/>
              <a:t>The incorrect unit of TPW used in LST retrieval needs to be fixed</a:t>
            </a:r>
          </a:p>
          <a:p>
            <a:pPr marL="233363" marR="0" lvl="0" indent="-233363" algn="l" rtl="0">
              <a:spcBef>
                <a:spcPts val="0"/>
              </a:spcBef>
              <a:spcAft>
                <a:spcPts val="0"/>
              </a:spcAft>
              <a:buClr>
                <a:schemeClr val="lt1"/>
              </a:buClr>
              <a:buSzPct val="100000"/>
              <a:buFont typeface="Arial"/>
              <a:buChar char="•"/>
            </a:pPr>
            <a:r>
              <a:rPr lang="en-US" sz="2400" dirty="0" smtClean="0"/>
              <a:t>We expect to carry out the same activities for Delta maturity review</a:t>
            </a:r>
            <a:endParaRPr lang="en-US" sz="2400" b="0" i="0" u="none" strike="noStrike" cap="none" dirty="0">
              <a:solidFill>
                <a:schemeClr val="lt1"/>
              </a:solidFill>
              <a:sym typeface="Calibri"/>
            </a:endParaRPr>
          </a:p>
          <a:p>
            <a:pPr marL="690563" marR="0" lvl="1" indent="-233362" algn="l" rtl="0">
              <a:spcBef>
                <a:spcPts val="360"/>
              </a:spcBef>
              <a:spcAft>
                <a:spcPts val="0"/>
              </a:spcAft>
              <a:buClr>
                <a:schemeClr val="lt1"/>
              </a:buClr>
              <a:buSzPct val="100000"/>
              <a:buFont typeface="Arial"/>
              <a:buChar char="–"/>
            </a:pPr>
            <a:r>
              <a:rPr lang="en-US" sz="2000" dirty="0" smtClean="0"/>
              <a:t>The collection of subset data will continue. The current LST time series is not long enough to yield statistically significant conclusions.</a:t>
            </a:r>
            <a:endParaRPr lang="en-US" sz="2000" dirty="0"/>
          </a:p>
          <a:p>
            <a:pPr marL="690562" marR="0" lvl="1" indent="-233362" algn="l" rtl="0">
              <a:lnSpc>
                <a:spcPct val="100000"/>
              </a:lnSpc>
              <a:spcBef>
                <a:spcPts val="360"/>
              </a:spcBef>
              <a:spcAft>
                <a:spcPts val="0"/>
              </a:spcAft>
              <a:buClr>
                <a:schemeClr val="lt1"/>
              </a:buClr>
              <a:buSzPct val="100000"/>
              <a:buFont typeface="Arial"/>
              <a:buChar char="–"/>
            </a:pPr>
            <a:r>
              <a:rPr lang="en-US" sz="2000" dirty="0" smtClean="0"/>
              <a:t>Case studies will be carried out.</a:t>
            </a:r>
          </a:p>
          <a:p>
            <a:pPr marL="690562" marR="0" lvl="1" indent="-233362" algn="l" rtl="0">
              <a:lnSpc>
                <a:spcPct val="100000"/>
              </a:lnSpc>
              <a:spcBef>
                <a:spcPts val="360"/>
              </a:spcBef>
              <a:spcAft>
                <a:spcPts val="0"/>
              </a:spcAft>
              <a:buClr>
                <a:schemeClr val="lt1"/>
              </a:buClr>
              <a:buSzPct val="100000"/>
              <a:buFont typeface="Arial"/>
              <a:buChar char="–"/>
            </a:pPr>
            <a:r>
              <a:rPr lang="en-US" sz="2000" dirty="0" smtClean="0"/>
              <a:t>Comparison with polar orbit satellite LST will continue</a:t>
            </a:r>
          </a:p>
          <a:p>
            <a:pPr marL="233362" marR="0" lvl="0" indent="-233362" algn="l" rtl="0">
              <a:spcBef>
                <a:spcPts val="400"/>
              </a:spcBef>
              <a:spcAft>
                <a:spcPts val="0"/>
              </a:spcAft>
              <a:buClr>
                <a:schemeClr val="lt1"/>
              </a:buClr>
              <a:buSzPct val="100000"/>
              <a:buFont typeface="Arial"/>
              <a:buChar char="•"/>
            </a:pPr>
            <a:r>
              <a:rPr lang="en-US" sz="2400" b="0" i="0" u="none" strike="noStrike" cap="none" dirty="0" smtClean="0">
                <a:solidFill>
                  <a:schemeClr val="lt1"/>
                </a:solidFill>
                <a:latin typeface="Calibri"/>
                <a:ea typeface="Calibri"/>
                <a:cs typeface="Calibri"/>
                <a:sym typeface="Calibri"/>
              </a:rPr>
              <a:t>Currently outstanding issues, unless fixed by handover, may prevent declaration of Operational Maturity</a:t>
            </a:r>
            <a:endParaRPr lang="en-US" sz="2000" b="0" i="0" u="none" strike="noStrike" cap="none" dirty="0" smtClean="0">
              <a:solidFill>
                <a:schemeClr val="lt1"/>
              </a:solidFill>
              <a:sym typeface="Calibri"/>
            </a:endParaRPr>
          </a:p>
          <a:p>
            <a:pPr marL="690563" marR="0" lvl="1" indent="-233362" algn="l" rtl="0">
              <a:spcBef>
                <a:spcPts val="360"/>
              </a:spcBef>
              <a:spcAft>
                <a:spcPts val="0"/>
              </a:spcAft>
              <a:buClr>
                <a:schemeClr val="lt1"/>
              </a:buClr>
              <a:buSzPct val="100000"/>
              <a:buFont typeface="Arial"/>
              <a:buChar char="–"/>
            </a:pPr>
            <a:r>
              <a:rPr lang="en-US" sz="2000" dirty="0" smtClean="0">
                <a:solidFill>
                  <a:srgbClr val="FF0000"/>
                </a:solidFill>
              </a:rPr>
              <a:t>An optimal characterization of “hot” period, when product is seriously degraded is needed.</a:t>
            </a:r>
            <a:endParaRPr sz="2400" b="0" i="0" u="none" strike="noStrike" cap="none" dirty="0">
              <a:solidFill>
                <a:schemeClr val="lt1"/>
              </a:solidFill>
              <a:latin typeface="Calibri"/>
              <a:ea typeface="Calibri"/>
              <a:cs typeface="Calibri"/>
              <a:sym typeface="Calibri"/>
            </a:endParaRPr>
          </a:p>
        </p:txBody>
      </p:sp>
      <p:sp>
        <p:nvSpPr>
          <p:cNvPr id="6" name="Slide Number Placeholder 5"/>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51</a:t>
            </a:fld>
            <a:endParaRPr lang="en-US" sz="12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5400709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90154"/>
            <a:ext cx="8229600" cy="1037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smtClean="0">
                <a:solidFill>
                  <a:schemeClr val="lt1"/>
                </a:solidFill>
                <a:latin typeface="Calibri"/>
                <a:ea typeface="Calibri"/>
                <a:cs typeface="Calibri"/>
                <a:sym typeface="Calibri"/>
              </a:rPr>
              <a:t>Full Validation PLPTs</a:t>
            </a:r>
            <a:endParaRPr lang="en-US" sz="3600" b="0" i="0" u="none" strike="noStrike" cap="none" dirty="0">
              <a:solidFill>
                <a:schemeClr val="lt1"/>
              </a:solidFill>
              <a:latin typeface="Calibri"/>
              <a:ea typeface="Calibri"/>
              <a:cs typeface="Calibri"/>
              <a:sym typeface="Calibri"/>
            </a:endParaRPr>
          </a:p>
        </p:txBody>
      </p:sp>
      <p:graphicFrame>
        <p:nvGraphicFramePr>
          <p:cNvPr id="330" name="Shape 330"/>
          <p:cNvGraphicFramePr/>
          <p:nvPr>
            <p:extLst>
              <p:ext uri="{D42A27DB-BD31-4B8C-83A1-F6EECF244321}">
                <p14:modId xmlns:p14="http://schemas.microsoft.com/office/powerpoint/2010/main" val="1853789900"/>
              </p:ext>
            </p:extLst>
          </p:nvPr>
        </p:nvGraphicFramePr>
        <p:xfrm>
          <a:off x="371262" y="1898729"/>
          <a:ext cx="8401475" cy="1843074"/>
        </p:xfrm>
        <a:graphic>
          <a:graphicData uri="http://schemas.openxmlformats.org/drawingml/2006/table">
            <a:tbl>
              <a:tblPr firstRow="1" bandRow="1">
                <a:noFill/>
                <a:tableStyleId>{ED06A9B5-E392-42ED-BF47-95CADD0DC904}</a:tableStyleId>
              </a:tblPr>
              <a:tblGrid>
                <a:gridCol w="2751267">
                  <a:extLst>
                    <a:ext uri="{9D8B030D-6E8A-4147-A177-3AD203B41FA5}">
                      <a16:colId xmlns:a16="http://schemas.microsoft.com/office/drawing/2014/main" val="20000"/>
                    </a:ext>
                  </a:extLst>
                </a:gridCol>
                <a:gridCol w="5650208">
                  <a:extLst>
                    <a:ext uri="{9D8B030D-6E8A-4147-A177-3AD203B41FA5}">
                      <a16:colId xmlns:a16="http://schemas.microsoft.com/office/drawing/2014/main" val="20001"/>
                    </a:ext>
                  </a:extLst>
                </a:gridCol>
              </a:tblGrid>
              <a:tr h="548650">
                <a:tc>
                  <a:txBody>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chemeClr val="bg1"/>
                          </a:solidFill>
                        </a:rPr>
                        <a:t>PLPT ID</a:t>
                      </a:r>
                    </a:p>
                  </a:txBody>
                  <a:tcPr marL="91450" marR="91450" marT="45725" marB="45725" anchor="ctr">
                    <a:solidFill>
                      <a:schemeClr val="accen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chemeClr val="bg1"/>
                          </a:solidFill>
                        </a:rPr>
                        <a:t>Descriptive Title</a:t>
                      </a:r>
                    </a:p>
                  </a:txBody>
                  <a:tcPr marL="91450" marR="91450" marT="45725" marB="45725" anchor="ctr">
                    <a:solidFill>
                      <a:schemeClr val="accent1"/>
                    </a:solidFill>
                  </a:tcPr>
                </a:tc>
                <a:extLst>
                  <a:ext uri="{0D108BD9-81ED-4DB2-BD59-A6C34878D82A}">
                    <a16:rowId xmlns:a16="http://schemas.microsoft.com/office/drawing/2014/main" val="10000"/>
                  </a:ext>
                </a:extLst>
              </a:tr>
              <a:tr h="495638">
                <a:tc>
                  <a:txBody>
                    <a:bodyPr/>
                    <a:lstStyle/>
                    <a:p>
                      <a:pPr marL="0" marR="0" lvl="0" indent="0" algn="ctr" rtl="0">
                        <a:lnSpc>
                          <a:spcPct val="100000"/>
                        </a:lnSpc>
                        <a:spcBef>
                          <a:spcPts val="0"/>
                        </a:spcBef>
                        <a:spcAft>
                          <a:spcPts val="0"/>
                        </a:spcAft>
                        <a:buClr>
                          <a:srgbClr val="000000"/>
                        </a:buClr>
                        <a:buSzPct val="25000"/>
                        <a:buFont typeface="Arial"/>
                        <a:buNone/>
                      </a:pPr>
                      <a:r>
                        <a:rPr lang="en-US" sz="1600" u="none" strike="noStrike" cap="none" dirty="0" smtClean="0"/>
                        <a:t>ABI-FD_LST12</a:t>
                      </a:r>
                      <a:endParaRPr lang="en-US" sz="1600" u="none" strike="noStrike" cap="none" dirty="0"/>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600" b="0" i="0" u="none" strike="noStrike" cap="none" dirty="0" smtClean="0">
                          <a:solidFill>
                            <a:schemeClr val="dk1"/>
                          </a:solidFill>
                        </a:rPr>
                        <a:t>FD product accuracy and precision assessment</a:t>
                      </a:r>
                      <a:endParaRPr lang="en-US" sz="1600" b="0" i="0" u="none" strike="noStrike" cap="none" dirty="0">
                        <a:solidFill>
                          <a:schemeClr val="dk1"/>
                        </a:solidFill>
                      </a:endParaRPr>
                    </a:p>
                  </a:txBody>
                  <a:tcPr marL="91450" marR="91450" marT="45725" marB="45725" anchor="ctr">
                    <a:solidFill>
                      <a:schemeClr val="lt1"/>
                    </a:solidFill>
                  </a:tcPr>
                </a:tc>
                <a:extLst>
                  <a:ext uri="{0D108BD9-81ED-4DB2-BD59-A6C34878D82A}">
                    <a16:rowId xmlns:a16="http://schemas.microsoft.com/office/drawing/2014/main" val="10001"/>
                  </a:ext>
                </a:extLst>
              </a:tr>
              <a:tr h="399393">
                <a:tc>
                  <a:txBody>
                    <a:bodyPr/>
                    <a:lstStyle/>
                    <a:p>
                      <a:pPr marL="0" marR="0" lvl="0" indent="0" algn="ctr" rtl="0">
                        <a:lnSpc>
                          <a:spcPct val="100000"/>
                        </a:lnSpc>
                        <a:spcBef>
                          <a:spcPts val="0"/>
                        </a:spcBef>
                        <a:spcAft>
                          <a:spcPts val="0"/>
                        </a:spcAft>
                        <a:buClr>
                          <a:srgbClr val="000000"/>
                        </a:buClr>
                        <a:buSzPct val="25000"/>
                        <a:buFont typeface="Arial"/>
                        <a:buNone/>
                      </a:pPr>
                      <a:r>
                        <a:rPr lang="en-US" sz="1600" u="none" strike="noStrike" cap="none" dirty="0" smtClean="0"/>
                        <a:t>ABI-CONUS_LST13</a:t>
                      </a:r>
                      <a:endParaRPr lang="en-US" sz="1600" u="none" strike="noStrike" cap="none" dirty="0"/>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600" b="0" i="0" u="none" strike="noStrike" cap="none" dirty="0" smtClean="0">
                          <a:solidFill>
                            <a:schemeClr val="dk1"/>
                          </a:solidFill>
                        </a:rPr>
                        <a:t>CONUS product accuracy and precision assessment</a:t>
                      </a:r>
                      <a:endParaRPr lang="en-US" sz="1600" b="0" i="0" u="none" strike="noStrike" cap="none" dirty="0">
                        <a:solidFill>
                          <a:schemeClr val="dk1"/>
                        </a:solidFill>
                      </a:endParaRPr>
                    </a:p>
                  </a:txBody>
                  <a:tcPr marL="91450" marR="91450" marT="45725" marB="45725" anchor="ctr">
                    <a:solidFill>
                      <a:schemeClr val="lt1"/>
                    </a:solidFill>
                  </a:tcPr>
                </a:tc>
                <a:extLst>
                  <a:ext uri="{0D108BD9-81ED-4DB2-BD59-A6C34878D82A}">
                    <a16:rowId xmlns:a16="http://schemas.microsoft.com/office/drawing/2014/main" val="10002"/>
                  </a:ext>
                </a:extLst>
              </a:tr>
              <a:tr h="399393">
                <a:tc>
                  <a:txBody>
                    <a:bodyPr/>
                    <a:lstStyle/>
                    <a:p>
                      <a:pPr marL="0" marR="0" lvl="0" indent="0" algn="ctr" rtl="0">
                        <a:lnSpc>
                          <a:spcPct val="100000"/>
                        </a:lnSpc>
                        <a:spcBef>
                          <a:spcPts val="0"/>
                        </a:spcBef>
                        <a:spcAft>
                          <a:spcPts val="0"/>
                        </a:spcAft>
                        <a:buClr>
                          <a:srgbClr val="000000"/>
                        </a:buClr>
                        <a:buSzPct val="25000"/>
                        <a:buFont typeface="Arial"/>
                        <a:buNone/>
                      </a:pPr>
                      <a:r>
                        <a:rPr lang="en-US" sz="1600" u="none" strike="noStrike" cap="none" dirty="0" smtClean="0"/>
                        <a:t>ABI-MESO_LST14</a:t>
                      </a:r>
                      <a:endParaRPr lang="en-US" sz="1600" u="none" strike="noStrike" cap="none" dirty="0"/>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600" b="0" i="0" u="none" strike="noStrike" cap="none" dirty="0" smtClean="0">
                          <a:solidFill>
                            <a:schemeClr val="dk1"/>
                          </a:solidFill>
                        </a:rPr>
                        <a:t>MESO product accuracy and precision assessment</a:t>
                      </a:r>
                      <a:endParaRPr lang="en-US" sz="1600" b="0" i="0" u="none" strike="noStrike" cap="none" dirty="0">
                        <a:solidFill>
                          <a:schemeClr val="dk1"/>
                        </a:solidFill>
                      </a:endParaRPr>
                    </a:p>
                  </a:txBody>
                  <a:tcPr marL="91450" marR="91450" marT="45725" marB="45725" anchor="ctr">
                    <a:solidFill>
                      <a:schemeClr val="lt1"/>
                    </a:solidFill>
                  </a:tcPr>
                </a:tc>
                <a:extLst>
                  <a:ext uri="{0D108BD9-81ED-4DB2-BD59-A6C34878D82A}">
                    <a16:rowId xmlns:a16="http://schemas.microsoft.com/office/drawing/2014/main" val="10003"/>
                  </a:ext>
                </a:extLst>
              </a:tr>
            </a:tbl>
          </a:graphicData>
        </a:graphic>
      </p:graphicFrame>
      <p:sp>
        <p:nvSpPr>
          <p:cNvPr id="331" name="Shape 331"/>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52</a:t>
            </a:fld>
            <a:endParaRPr lang="en-US" sz="1200" b="0" i="0" u="none" strike="noStrike" cap="none">
              <a:solidFill>
                <a:schemeClr val="lt1"/>
              </a:solidFill>
              <a:latin typeface="Calibri"/>
              <a:ea typeface="Calibri"/>
              <a:cs typeface="Calibri"/>
              <a:sym typeface="Calibri"/>
            </a:endParaRPr>
          </a:p>
        </p:txBody>
      </p:sp>
      <p:sp>
        <p:nvSpPr>
          <p:cNvPr id="5" name="Shape 918"/>
          <p:cNvSpPr txBox="1"/>
          <p:nvPr/>
        </p:nvSpPr>
        <p:spPr>
          <a:xfrm>
            <a:off x="1062989" y="5053259"/>
            <a:ext cx="6892291" cy="154185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1800" b="0" i="0" u="none" strike="noStrike" cap="none" dirty="0">
                <a:solidFill>
                  <a:srgbClr val="FFFFFF"/>
                </a:solidFill>
                <a:latin typeface="Calibri"/>
                <a:ea typeface="Calibri"/>
                <a:cs typeface="Calibri"/>
                <a:sym typeface="Calibri"/>
              </a:rPr>
              <a:t>AWG </a:t>
            </a:r>
            <a:r>
              <a:rPr lang="en-US" sz="1800" b="0" i="0" u="none" strike="noStrike" cap="none" dirty="0" smtClean="0">
                <a:solidFill>
                  <a:srgbClr val="FFFFFF"/>
                </a:solidFill>
                <a:latin typeface="Calibri"/>
                <a:ea typeface="Calibri"/>
                <a:cs typeface="Calibri"/>
                <a:sym typeface="Calibri"/>
              </a:rPr>
              <a:t>LST Team </a:t>
            </a:r>
            <a:r>
              <a:rPr lang="en-US" sz="1800" b="0" i="0" u="none" strike="noStrike" cap="none" dirty="0">
                <a:solidFill>
                  <a:srgbClr val="FFFFFF"/>
                </a:solidFill>
                <a:latin typeface="Calibri"/>
                <a:ea typeface="Calibri"/>
                <a:cs typeface="Calibri"/>
                <a:sym typeface="Calibri"/>
              </a:rPr>
              <a:t>will conduct these tests to further evaluate the L2 </a:t>
            </a:r>
            <a:r>
              <a:rPr lang="en-US" sz="1800" b="0" i="0" u="none" strike="noStrike" cap="none" dirty="0" smtClean="0">
                <a:solidFill>
                  <a:srgbClr val="FFFFFF"/>
                </a:solidFill>
                <a:latin typeface="Calibri"/>
                <a:ea typeface="Calibri"/>
                <a:cs typeface="Calibri"/>
                <a:sym typeface="Calibri"/>
              </a:rPr>
              <a:t>LST  </a:t>
            </a:r>
            <a:r>
              <a:rPr lang="en-US" sz="1800" b="0" i="0" u="none" strike="noStrike" cap="none" dirty="0">
                <a:solidFill>
                  <a:srgbClr val="FFFFFF"/>
                </a:solidFill>
                <a:latin typeface="Calibri"/>
                <a:ea typeface="Calibri"/>
                <a:cs typeface="Calibri"/>
                <a:sym typeface="Calibri"/>
              </a:rPr>
              <a:t>product quality.</a:t>
            </a:r>
          </a:p>
          <a:p>
            <a:pPr marL="0" marR="0" lvl="0" indent="0" algn="l" rtl="0">
              <a:lnSpc>
                <a:spcPct val="100000"/>
              </a:lnSpc>
              <a:spcBef>
                <a:spcPts val="0"/>
              </a:spcBef>
              <a:spcAft>
                <a:spcPts val="0"/>
              </a:spcAft>
              <a:buClr>
                <a:srgbClr val="000000"/>
              </a:buClr>
              <a:buFont typeface="Arial"/>
              <a:buNone/>
            </a:pPr>
            <a:endParaRPr sz="1800" b="0"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ct val="25000"/>
              <a:buFont typeface="Calibri"/>
              <a:buNone/>
            </a:pPr>
            <a:r>
              <a:rPr lang="en-US" sz="1800" b="0" i="0" u="none" strike="noStrike" cap="none" dirty="0">
                <a:solidFill>
                  <a:srgbClr val="FFFFFF"/>
                </a:solidFill>
                <a:latin typeface="Calibri"/>
                <a:ea typeface="Calibri"/>
                <a:cs typeface="Calibri"/>
                <a:sym typeface="Calibri"/>
              </a:rPr>
              <a:t>Full test plans and procedures are given in the </a:t>
            </a:r>
            <a:r>
              <a:rPr lang="en-US" sz="1800" b="0" i="0" u="none" strike="noStrike" cap="none" dirty="0" smtClean="0">
                <a:solidFill>
                  <a:srgbClr val="FFFFFF"/>
                </a:solidFill>
                <a:latin typeface="Calibri"/>
                <a:ea typeface="Calibri"/>
                <a:cs typeface="Calibri"/>
                <a:sym typeface="Calibri"/>
              </a:rPr>
              <a:t>LST Readiness</a:t>
            </a:r>
            <a:r>
              <a:rPr lang="en-US" sz="1800" b="0" i="0" u="none" strike="noStrike" cap="none" dirty="0">
                <a:solidFill>
                  <a:srgbClr val="FFFFFF"/>
                </a:solidFill>
                <a:latin typeface="Calibri"/>
                <a:ea typeface="Calibri"/>
                <a:cs typeface="Calibri"/>
                <a:sym typeface="Calibri"/>
              </a:rPr>
              <a:t>, Implementation, and Management Plan (RIMP v1.0; </a:t>
            </a:r>
            <a:r>
              <a:rPr lang="en-US" sz="1800" b="0" i="0" u="none" strike="noStrike" cap="none" dirty="0" smtClean="0">
                <a:solidFill>
                  <a:srgbClr val="FFFFFF"/>
                </a:solidFill>
                <a:latin typeface="Calibri"/>
                <a:ea typeface="Calibri"/>
                <a:cs typeface="Calibri"/>
                <a:sym typeface="Calibri"/>
              </a:rPr>
              <a:t>416-R-RIMP-0331)</a:t>
            </a:r>
            <a:endParaRPr lang="en-US" sz="1800" b="0" i="0" u="none" strike="noStrike" cap="none"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508055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Path to Delta Validation – Risks</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53</a:t>
            </a:fld>
            <a:endParaRPr lang="en-US" altLang="en-US" dirty="0">
              <a:solidFill>
                <a:prstClr val="white"/>
              </a:solidFill>
            </a:endParaRPr>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3150786643"/>
              </p:ext>
            </p:extLst>
          </p:nvPr>
        </p:nvGraphicFramePr>
        <p:xfrm>
          <a:off x="143158" y="1219200"/>
          <a:ext cx="8865704" cy="797560"/>
        </p:xfrm>
        <a:graphic>
          <a:graphicData uri="http://schemas.openxmlformats.org/drawingml/2006/table">
            <a:tbl>
              <a:tblPr firstRow="1" bandRow="1">
                <a:tableStyleId>{5C22544A-7EE6-4342-B048-85BDC9FD1C3A}</a:tableStyleId>
              </a:tblPr>
              <a:tblGrid>
                <a:gridCol w="1162876">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902228">
                  <a:extLst>
                    <a:ext uri="{9D8B030D-6E8A-4147-A177-3AD203B41FA5}">
                      <a16:colId xmlns:a16="http://schemas.microsoft.com/office/drawing/2014/main" val="20003"/>
                    </a:ext>
                  </a:extLst>
                </a:gridCol>
              </a:tblGrid>
              <a:tr h="370840">
                <a:tc>
                  <a:txBody>
                    <a:bodyPr/>
                    <a:lstStyle/>
                    <a:p>
                      <a:pPr algn="ctr"/>
                      <a:r>
                        <a:rPr lang="en-US" sz="1100" dirty="0" smtClean="0"/>
                        <a:t>Risk</a:t>
                      </a:r>
                      <a:r>
                        <a:rPr lang="en-US" sz="1100" baseline="0" dirty="0" smtClean="0"/>
                        <a:t> Name</a:t>
                      </a:r>
                      <a:endParaRPr lang="en-US" sz="1100" dirty="0"/>
                    </a:p>
                  </a:txBody>
                  <a:tcPr anchor="ctr">
                    <a:lnB w="12700" cap="flat" cmpd="sng" algn="ctr">
                      <a:solidFill>
                        <a:schemeClr val="tx1"/>
                      </a:solidFill>
                      <a:prstDash val="solid"/>
                      <a:round/>
                      <a:headEnd type="none" w="med" len="med"/>
                      <a:tailEnd type="none" w="med" len="med"/>
                    </a:lnB>
                  </a:tcPr>
                </a:tc>
                <a:tc>
                  <a:txBody>
                    <a:bodyPr/>
                    <a:lstStyle/>
                    <a:p>
                      <a:pPr algn="ctr"/>
                      <a:r>
                        <a:rPr lang="en-US" sz="1100" dirty="0" smtClean="0"/>
                        <a:t>Description</a:t>
                      </a:r>
                      <a:endParaRPr lang="en-US" sz="1100" dirty="0"/>
                    </a:p>
                  </a:txBody>
                  <a:tcPr anchor="ctr">
                    <a:lnB w="12700" cap="flat" cmpd="sng" algn="ctr">
                      <a:solidFill>
                        <a:schemeClr val="tx1"/>
                      </a:solidFill>
                      <a:prstDash val="solid"/>
                      <a:round/>
                      <a:headEnd type="none" w="med" len="med"/>
                      <a:tailEnd type="none" w="med" len="med"/>
                    </a:lnB>
                  </a:tcPr>
                </a:tc>
                <a:tc>
                  <a:txBody>
                    <a:bodyPr/>
                    <a:lstStyle/>
                    <a:p>
                      <a:pPr algn="ctr"/>
                      <a:r>
                        <a:rPr lang="en-US" sz="1100" dirty="0" smtClean="0"/>
                        <a:t>Impact</a:t>
                      </a:r>
                      <a:endParaRPr lang="en-US" sz="1100" dirty="0"/>
                    </a:p>
                  </a:txBody>
                  <a:tcPr anchor="ctr">
                    <a:lnB w="12700" cap="flat" cmpd="sng" algn="ctr">
                      <a:solidFill>
                        <a:schemeClr val="tx1"/>
                      </a:solidFill>
                      <a:prstDash val="solid"/>
                      <a:round/>
                      <a:headEnd type="none" w="med" len="med"/>
                      <a:tailEnd type="none" w="med" len="med"/>
                    </a:lnB>
                  </a:tcPr>
                </a:tc>
                <a:tc>
                  <a:txBody>
                    <a:bodyPr/>
                    <a:lstStyle/>
                    <a:p>
                      <a:pPr algn="ctr"/>
                      <a:r>
                        <a:rPr lang="en-US" sz="1100" dirty="0" smtClean="0"/>
                        <a:t>Mitigation</a:t>
                      </a:r>
                      <a:r>
                        <a:rPr lang="en-US" sz="1100" baseline="0" dirty="0" smtClean="0"/>
                        <a:t> and Schedule</a:t>
                      </a:r>
                      <a:endParaRPr lang="en-US" sz="1100"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1100" dirty="0" smtClean="0"/>
                        <a:t>Operation Stability </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smtClean="0">
                          <a:solidFill>
                            <a:srgbClr val="FF0000"/>
                          </a:solidFill>
                        </a:rPr>
                        <a:t>IF</a:t>
                      </a:r>
                      <a:r>
                        <a:rPr lang="en-US" sz="1100" dirty="0" smtClean="0"/>
                        <a:t> corrections for known anomalies cannot</a:t>
                      </a:r>
                      <a:r>
                        <a:rPr lang="en-US" sz="1100" baseline="0" dirty="0" smtClean="0"/>
                        <a:t> be implemented timely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smtClean="0">
                          <a:solidFill>
                            <a:srgbClr val="FF0000"/>
                          </a:solidFill>
                        </a:rPr>
                        <a:t>THEN </a:t>
                      </a:r>
                      <a:r>
                        <a:rPr lang="en-US" sz="1100" dirty="0" smtClean="0"/>
                        <a:t>the operation will not reach steady state for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100" dirty="0" smtClean="0"/>
                        <a:t>Raise awareness </a:t>
                      </a:r>
                    </a:p>
                    <a:p>
                      <a:pPr marL="230188" indent="-230188">
                        <a:buFont typeface="Arial" pitchFamily="34" charset="0"/>
                        <a:buChar char="•"/>
                      </a:pPr>
                      <a:r>
                        <a:rPr lang="en-US" sz="1100" dirty="0" smtClean="0"/>
                        <a:t>Work</a:t>
                      </a:r>
                      <a:r>
                        <a:rPr lang="en-US" sz="1100" baseline="0" dirty="0" smtClean="0"/>
                        <a:t> </a:t>
                      </a:r>
                      <a:r>
                        <a:rPr lang="en-US" sz="1100" dirty="0" smtClean="0"/>
                        <a:t>with Ground</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&amp; Recommendations</a:t>
            </a:r>
            <a:endParaRPr lang="en-US" dirty="0"/>
          </a:p>
        </p:txBody>
      </p:sp>
      <p:sp>
        <p:nvSpPr>
          <p:cNvPr id="3" name="Text Placeholder 2"/>
          <p:cNvSpPr>
            <a:spLocks noGrp="1"/>
          </p:cNvSpPr>
          <p:nvPr>
            <p:ph type="body" idx="1"/>
          </p:nvPr>
        </p:nvSpPr>
        <p:spPr/>
        <p:txBody>
          <a:bodyPr/>
          <a:lstStyle/>
          <a:p>
            <a:r>
              <a:rPr lang="en-US" dirty="0"/>
              <a:t>GOES-17 Land Surface Temperature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54</a:t>
            </a:fld>
            <a:endParaRPr lang="en-US" altLang="en-US" dirty="0">
              <a:solidFill>
                <a:prstClr val="white"/>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Shape 950"/>
          <p:cNvSpPr txBox="1">
            <a:spLocks noGrp="1"/>
          </p:cNvSpPr>
          <p:nvPr>
            <p:ph type="title"/>
          </p:nvPr>
        </p:nvSpPr>
        <p:spPr>
          <a:xfrm>
            <a:off x="457200" y="31788"/>
            <a:ext cx="8229600" cy="114300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Summary</a:t>
            </a:r>
          </a:p>
        </p:txBody>
      </p:sp>
      <p:sp>
        <p:nvSpPr>
          <p:cNvPr id="951" name="Shape 951"/>
          <p:cNvSpPr txBox="1">
            <a:spLocks noGrp="1"/>
          </p:cNvSpPr>
          <p:nvPr>
            <p:ph type="body" idx="1"/>
          </p:nvPr>
        </p:nvSpPr>
        <p:spPr>
          <a:xfrm>
            <a:off x="496562" y="1269453"/>
            <a:ext cx="8229600" cy="4526100"/>
          </a:xfrm>
          <a:prstGeom prst="rect">
            <a:avLst/>
          </a:prstGeom>
          <a:noFill/>
          <a:ln>
            <a:noFill/>
          </a:ln>
        </p:spPr>
        <p:txBody>
          <a:bodyPr lIns="91425" tIns="45700" rIns="91425" bIns="45700" anchor="t" anchorCtr="0">
            <a:noAutofit/>
          </a:bodyPr>
          <a:lstStyle/>
          <a:p>
            <a:pPr marL="233361" marR="0" lvl="0" indent="-233361" algn="l" rtl="0">
              <a:lnSpc>
                <a:spcPct val="100000"/>
              </a:lnSpc>
              <a:spcBef>
                <a:spcPts val="0"/>
              </a:spcBef>
              <a:spcAft>
                <a:spcPts val="0"/>
              </a:spcAft>
              <a:buClr>
                <a:schemeClr val="lt1"/>
              </a:buClr>
              <a:buSzPct val="100000"/>
              <a:buFont typeface="Arial"/>
              <a:buChar char="•"/>
            </a:pPr>
            <a:r>
              <a:rPr lang="en-US" sz="2400" b="0" i="0" u="none" strike="noStrike" cap="none" dirty="0" smtClean="0">
                <a:solidFill>
                  <a:schemeClr val="lt1"/>
                </a:solidFill>
                <a:latin typeface="Calibri"/>
                <a:ea typeface="Calibri"/>
                <a:cs typeface="Calibri"/>
                <a:sym typeface="Calibri"/>
              </a:rPr>
              <a:t>The analysis is based on the data with relatively low and stable FPM temperature</a:t>
            </a:r>
          </a:p>
          <a:p>
            <a:pPr marL="233361" marR="0" lvl="0" indent="-233361" algn="l" rtl="0">
              <a:lnSpc>
                <a:spcPct val="100000"/>
              </a:lnSpc>
              <a:spcBef>
                <a:spcPts val="0"/>
              </a:spcBef>
              <a:spcAft>
                <a:spcPts val="0"/>
              </a:spcAft>
              <a:buClr>
                <a:schemeClr val="lt1"/>
              </a:buClr>
              <a:buSzPct val="100000"/>
              <a:buFont typeface="Arial"/>
              <a:buChar char="•"/>
            </a:pPr>
            <a:endParaRPr lang="en-US" sz="2400" b="0" i="0" u="none" strike="noStrike" cap="none" dirty="0" smtClean="0">
              <a:solidFill>
                <a:schemeClr val="lt1"/>
              </a:solidFill>
              <a:latin typeface="Calibri"/>
              <a:ea typeface="Calibri"/>
              <a:cs typeface="Calibri"/>
              <a:sym typeface="Calibri"/>
            </a:endParaRPr>
          </a:p>
          <a:p>
            <a:pPr marL="233361" marR="0" lvl="0" indent="-233361" algn="l" rtl="0">
              <a:lnSpc>
                <a:spcPct val="100000"/>
              </a:lnSpc>
              <a:spcBef>
                <a:spcPts val="0"/>
              </a:spcBef>
              <a:spcAft>
                <a:spcPts val="0"/>
              </a:spcAft>
              <a:buClr>
                <a:schemeClr val="lt1"/>
              </a:buClr>
              <a:buSzPct val="100000"/>
              <a:buFont typeface="Arial"/>
              <a:buChar char="•"/>
            </a:pPr>
            <a:r>
              <a:rPr lang="en-US" sz="2400" b="0" i="0" u="none" strike="noStrike" cap="none" dirty="0" smtClean="0">
                <a:solidFill>
                  <a:schemeClr val="lt1"/>
                </a:solidFill>
                <a:latin typeface="Calibri"/>
                <a:ea typeface="Calibri"/>
                <a:cs typeface="Calibri"/>
                <a:sym typeface="Calibri"/>
              </a:rPr>
              <a:t>Overall, all three LST products during “cool” period meet the mission requirement of accuracy and precision.</a:t>
            </a:r>
          </a:p>
          <a:p>
            <a:pPr marL="633411" lvl="1" indent="-233361">
              <a:spcBef>
                <a:spcPts val="0"/>
              </a:spcBef>
              <a:buFont typeface="Arial"/>
              <a:buChar char="•"/>
            </a:pPr>
            <a:r>
              <a:rPr lang="en-US" sz="2000" dirty="0" smtClean="0"/>
              <a:t>Validation results vary among different ground stations. </a:t>
            </a:r>
          </a:p>
          <a:p>
            <a:pPr marL="633411" lvl="1" indent="-233361">
              <a:spcBef>
                <a:spcPts val="0"/>
              </a:spcBef>
              <a:buFont typeface="Arial"/>
              <a:buChar char="•"/>
            </a:pPr>
            <a:r>
              <a:rPr lang="en-US" sz="2000" dirty="0" smtClean="0"/>
              <a:t>Mission requirement is not met at some stations.</a:t>
            </a:r>
          </a:p>
          <a:p>
            <a:pPr marL="633411" lvl="1" indent="-233361">
              <a:spcBef>
                <a:spcPts val="0"/>
              </a:spcBef>
              <a:buFont typeface="Arial"/>
              <a:buChar char="•"/>
            </a:pPr>
            <a:endParaRPr lang="en-US" sz="2000" b="0" i="0" u="none" strike="noStrike" cap="none" dirty="0" smtClean="0">
              <a:solidFill>
                <a:schemeClr val="lt1"/>
              </a:solidFill>
              <a:sym typeface="Calibri"/>
            </a:endParaRPr>
          </a:p>
          <a:p>
            <a:pPr marL="233361" marR="0" lvl="0" indent="-233361" algn="l" rtl="0">
              <a:lnSpc>
                <a:spcPct val="100000"/>
              </a:lnSpc>
              <a:spcBef>
                <a:spcPts val="0"/>
              </a:spcBef>
              <a:spcAft>
                <a:spcPts val="0"/>
              </a:spcAft>
              <a:buClr>
                <a:schemeClr val="lt1"/>
              </a:buClr>
              <a:buSzPct val="100000"/>
              <a:buFont typeface="Arial"/>
              <a:buChar char="•"/>
            </a:pPr>
            <a:r>
              <a:rPr lang="en-US" sz="2400" b="0" i="0" u="none" strike="noStrike" cap="none" dirty="0" smtClean="0">
                <a:solidFill>
                  <a:schemeClr val="lt1"/>
                </a:solidFill>
                <a:sym typeface="Calibri"/>
              </a:rPr>
              <a:t>The </a:t>
            </a:r>
            <a:r>
              <a:rPr lang="en-US" sz="2400" dirty="0" smtClean="0"/>
              <a:t>LST</a:t>
            </a:r>
            <a:r>
              <a:rPr lang="en-US" sz="2400" b="0" i="0" u="none" strike="noStrike" cap="none" dirty="0" smtClean="0">
                <a:solidFill>
                  <a:schemeClr val="lt1"/>
                </a:solidFill>
                <a:sym typeface="Calibri"/>
              </a:rPr>
              <a:t> product performance will be </a:t>
            </a:r>
            <a:r>
              <a:rPr lang="en-US" sz="2400" b="0" i="0" strike="noStrike" cap="none" dirty="0" smtClean="0">
                <a:solidFill>
                  <a:schemeClr val="lt1"/>
                </a:solidFill>
                <a:sym typeface="Calibri"/>
              </a:rPr>
              <a:t>improved </a:t>
            </a:r>
            <a:r>
              <a:rPr lang="en-US" sz="2400" b="0" i="0" u="none" strike="noStrike" cap="none" dirty="0" smtClean="0">
                <a:solidFill>
                  <a:schemeClr val="lt1"/>
                </a:solidFill>
                <a:sym typeface="Calibri"/>
              </a:rPr>
              <a:t>if </a:t>
            </a:r>
            <a:r>
              <a:rPr lang="en-US" sz="2400" dirty="0" smtClean="0"/>
              <a:t>TPW issue is fixed.</a:t>
            </a:r>
          </a:p>
          <a:p>
            <a:pPr marL="233361" marR="0" lvl="0" indent="-233361" algn="l" rtl="0">
              <a:lnSpc>
                <a:spcPct val="100000"/>
              </a:lnSpc>
              <a:spcBef>
                <a:spcPts val="0"/>
              </a:spcBef>
              <a:spcAft>
                <a:spcPts val="0"/>
              </a:spcAft>
              <a:buClr>
                <a:schemeClr val="lt1"/>
              </a:buClr>
              <a:buSzPct val="100000"/>
              <a:buFont typeface="Arial"/>
              <a:buChar char="•"/>
            </a:pPr>
            <a:endParaRPr lang="en-US" sz="2400" b="0" i="0" u="none" strike="noStrike" cap="none" dirty="0">
              <a:solidFill>
                <a:schemeClr val="lt1"/>
              </a:solidFill>
              <a:sym typeface="Calibri"/>
            </a:endParaRPr>
          </a:p>
          <a:p>
            <a:pPr marL="233361" marR="0" lvl="0" indent="-233361" algn="l" rtl="0">
              <a:lnSpc>
                <a:spcPct val="100000"/>
              </a:lnSpc>
              <a:spcBef>
                <a:spcPts val="0"/>
              </a:spcBef>
              <a:spcAft>
                <a:spcPts val="0"/>
              </a:spcAft>
              <a:buClr>
                <a:schemeClr val="lt1"/>
              </a:buClr>
              <a:buSzPct val="100000"/>
              <a:buFont typeface="Arial"/>
              <a:buChar char="•"/>
            </a:pPr>
            <a:r>
              <a:rPr lang="en-US" sz="2400" dirty="0" smtClean="0"/>
              <a:t>Enterprise LST outperforms baseline LST.</a:t>
            </a:r>
            <a:endParaRPr lang="en-US" sz="2400" b="0" i="0" u="none" strike="noStrike" cap="none" dirty="0" smtClean="0">
              <a:solidFill>
                <a:schemeClr val="lt1"/>
              </a:solidFill>
              <a:sym typeface="Calibri"/>
            </a:endParaRPr>
          </a:p>
        </p:txBody>
      </p:sp>
      <p:sp>
        <p:nvSpPr>
          <p:cNvPr id="952" name="Shape 952"/>
          <p:cNvSpPr txBox="1">
            <a:spLocks noGrp="1"/>
          </p:cNvSpPr>
          <p:nvPr>
            <p:ph type="sldNum" idx="12"/>
          </p:nvPr>
        </p:nvSpPr>
        <p:spPr>
          <a:xfrm>
            <a:off x="6553200" y="6356353"/>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pPr marL="0" marR="0" lvl="0" indent="0" algn="r" rtl="0">
                <a:lnSpc>
                  <a:spcPct val="100000"/>
                </a:lnSpc>
                <a:spcBef>
                  <a:spcPts val="0"/>
                </a:spcBef>
                <a:spcAft>
                  <a:spcPts val="0"/>
                </a:spcAft>
                <a:buClr>
                  <a:srgbClr val="FFFFFF"/>
                </a:buClr>
                <a:buSzPct val="25000"/>
                <a:buFont typeface="Calibri"/>
                <a:buNone/>
              </a:pPr>
              <a:t>55</a:t>
            </a:fld>
            <a:endParaRPr lang="en-US" sz="1200" b="0" i="0" u="none" strike="noStrike" cap="none" dirty="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Recommendation</a:t>
            </a:r>
            <a:endParaRPr lang="en-US" b="1"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AWG Land Surface Temperature Team believes that the GOES-17 LST L2 product during “cool” period has reached the Provisional Maturity as defined by the GOES-R Program</a:t>
            </a:r>
          </a:p>
          <a:p>
            <a:pPr>
              <a:buFont typeface="Arial" panose="020B0604020202020204" pitchFamily="34" charset="0"/>
              <a:buChar char="•"/>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56</a:t>
            </a:fld>
            <a:endParaRPr lang="en-US" altLang="en-US" dirty="0">
              <a:solidFill>
                <a:prstClr val="white"/>
              </a:solidFill>
            </a:endParaRPr>
          </a:p>
        </p:txBody>
      </p:sp>
    </p:spTree>
    <p:extLst>
      <p:ext uri="{BB962C8B-B14F-4D97-AF65-F5344CB8AC3E}">
        <p14:creationId xmlns:p14="http://schemas.microsoft.com/office/powerpoint/2010/main" val="32724647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0"/>
            <a:ext cx="8269287" cy="1362075"/>
          </a:xfrm>
        </p:spPr>
        <p:txBody>
          <a:bodyPr/>
          <a:lstStyle/>
          <a:p>
            <a:r>
              <a:rPr lang="en-US" dirty="0" smtClean="0"/>
              <a:t>Backup SLIDES</a:t>
            </a:r>
          </a:p>
        </p:txBody>
      </p:sp>
      <p:sp>
        <p:nvSpPr>
          <p:cNvPr id="3" name="Text Placeholder 2"/>
          <p:cNvSpPr>
            <a:spLocks noGrp="1"/>
          </p:cNvSpPr>
          <p:nvPr>
            <p:ph type="body" idx="1"/>
          </p:nvPr>
        </p:nvSpPr>
        <p:spPr/>
        <p:txBody>
          <a:bodyPr/>
          <a:lstStyle/>
          <a:p>
            <a:r>
              <a:rPr lang="en-US" dirty="0" smtClean="0"/>
              <a:t>GOES-17 Land Surface Temperature L2 Product Provisional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57</a:t>
            </a:fld>
            <a:endParaRPr lang="en-US" altLang="en-US" dirty="0">
              <a:solidFill>
                <a:prstClr val="white"/>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6" name="Shape 926"/>
          <p:cNvSpPr txBox="1">
            <a:spLocks noGrp="1"/>
          </p:cNvSpPr>
          <p:nvPr>
            <p:ph type="title"/>
          </p:nvPr>
        </p:nvSpPr>
        <p:spPr>
          <a:xfrm>
            <a:off x="457200" y="-46037"/>
            <a:ext cx="8229600" cy="1143000"/>
          </a:xfrm>
          <a:prstGeom prst="rect">
            <a:avLst/>
          </a:prstGeom>
          <a:noFill/>
          <a:ln>
            <a:noFill/>
          </a:ln>
        </p:spPr>
        <p:txBody>
          <a:bodyPr lIns="91425" tIns="45700" rIns="91425" bIns="45700" anchor="ctr" anchorCtr="0">
            <a:noAutofit/>
          </a:bodyPr>
          <a:lstStyle/>
          <a:p>
            <a:pPr lvl="0">
              <a:spcBef>
                <a:spcPts val="0"/>
              </a:spcBef>
              <a:spcAft>
                <a:spcPts val="0"/>
              </a:spcAft>
              <a:buClr>
                <a:schemeClr val="lt1"/>
              </a:buClr>
              <a:buSzPct val="25000"/>
            </a:pPr>
            <a:r>
              <a:rPr lang="en-US" sz="3600" b="0" i="0" u="none" strike="noStrike" cap="none" dirty="0">
                <a:latin typeface="Calibri"/>
                <a:ea typeface="Calibri"/>
                <a:cs typeface="Calibri"/>
                <a:sym typeface="Calibri"/>
              </a:rPr>
              <a:t>Risks to Reaching </a:t>
            </a:r>
            <a:r>
              <a:rPr lang="en-US" sz="3600" b="0" i="0" u="none" strike="noStrike" cap="none" dirty="0" smtClean="0">
                <a:latin typeface="Calibri"/>
                <a:ea typeface="Calibri"/>
                <a:cs typeface="Calibri"/>
                <a:sym typeface="Calibri"/>
              </a:rPr>
              <a:t>Provisional</a:t>
            </a:r>
            <a:endParaRPr lang="en-US" sz="2800" b="0" i="0" u="none" strike="noStrike" cap="none" dirty="0">
              <a:latin typeface="Calibri"/>
              <a:ea typeface="Calibri"/>
              <a:cs typeface="Calibri"/>
              <a:sym typeface="Calibri"/>
            </a:endParaRPr>
          </a:p>
        </p:txBody>
      </p:sp>
      <p:sp>
        <p:nvSpPr>
          <p:cNvPr id="927" name="Shape 927"/>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pPr marL="0" marR="0" lvl="0" indent="0" algn="r" rtl="0">
                <a:lnSpc>
                  <a:spcPct val="100000"/>
                </a:lnSpc>
                <a:spcBef>
                  <a:spcPts val="0"/>
                </a:spcBef>
                <a:spcAft>
                  <a:spcPts val="0"/>
                </a:spcAft>
                <a:buClr>
                  <a:srgbClr val="FFFFFF"/>
                </a:buClr>
                <a:buSzPct val="25000"/>
                <a:buFont typeface="Calibri"/>
                <a:buNone/>
              </a:pPr>
              <a:t>58</a:t>
            </a:fld>
            <a:endParaRPr lang="en-US" sz="1200" b="0" i="0" u="none" strike="noStrike" cap="none">
              <a:solidFill>
                <a:srgbClr val="FFFFFF"/>
              </a:solidFill>
              <a:latin typeface="Calibri"/>
              <a:ea typeface="Calibri"/>
              <a:cs typeface="Calibri"/>
              <a:sym typeface="Calibri"/>
            </a:endParaRPr>
          </a:p>
        </p:txBody>
      </p:sp>
      <p:graphicFrame>
        <p:nvGraphicFramePr>
          <p:cNvPr id="6" name="Shape 641"/>
          <p:cNvGraphicFramePr/>
          <p:nvPr>
            <p:extLst>
              <p:ext uri="{D42A27DB-BD31-4B8C-83A1-F6EECF244321}">
                <p14:modId xmlns:p14="http://schemas.microsoft.com/office/powerpoint/2010/main" val="1455750212"/>
              </p:ext>
            </p:extLst>
          </p:nvPr>
        </p:nvGraphicFramePr>
        <p:xfrm>
          <a:off x="283443" y="1041745"/>
          <a:ext cx="8274631" cy="5308650"/>
        </p:xfrm>
        <a:graphic>
          <a:graphicData uri="http://schemas.openxmlformats.org/drawingml/2006/table">
            <a:tbl>
              <a:tblPr firstRow="1" bandRow="1">
                <a:noFill/>
              </a:tblPr>
              <a:tblGrid>
                <a:gridCol w="1178340">
                  <a:extLst>
                    <a:ext uri="{9D8B030D-6E8A-4147-A177-3AD203B41FA5}">
                      <a16:colId xmlns:a16="http://schemas.microsoft.com/office/drawing/2014/main" val="20000"/>
                    </a:ext>
                  </a:extLst>
                </a:gridCol>
                <a:gridCol w="2333532">
                  <a:extLst>
                    <a:ext uri="{9D8B030D-6E8A-4147-A177-3AD203B41FA5}">
                      <a16:colId xmlns:a16="http://schemas.microsoft.com/office/drawing/2014/main" val="20001"/>
                    </a:ext>
                  </a:extLst>
                </a:gridCol>
                <a:gridCol w="785563">
                  <a:extLst>
                    <a:ext uri="{9D8B030D-6E8A-4147-A177-3AD203B41FA5}">
                      <a16:colId xmlns:a16="http://schemas.microsoft.com/office/drawing/2014/main" val="20002"/>
                    </a:ext>
                  </a:extLst>
                </a:gridCol>
                <a:gridCol w="1979720">
                  <a:extLst>
                    <a:ext uri="{9D8B030D-6E8A-4147-A177-3AD203B41FA5}">
                      <a16:colId xmlns:a16="http://schemas.microsoft.com/office/drawing/2014/main" val="20003"/>
                    </a:ext>
                  </a:extLst>
                </a:gridCol>
                <a:gridCol w="1997476">
                  <a:extLst>
                    <a:ext uri="{9D8B030D-6E8A-4147-A177-3AD203B41FA5}">
                      <a16:colId xmlns:a16="http://schemas.microsoft.com/office/drawing/2014/main" val="20004"/>
                    </a:ext>
                  </a:extLst>
                </a:gridCol>
              </a:tblGrid>
              <a:tr h="370850">
                <a:tc>
                  <a:txBody>
                    <a:bodyPr/>
                    <a:lstStyle/>
                    <a:p>
                      <a:pPr marL="0" marR="0" lvl="0" indent="0" algn="ctr" rtl="0">
                        <a:spcBef>
                          <a:spcPts val="0"/>
                        </a:spcBef>
                        <a:buSzPct val="25000"/>
                        <a:buNone/>
                      </a:pPr>
                      <a:r>
                        <a:rPr lang="en-US" sz="1400" b="1" u="none" strike="noStrike" cap="none" dirty="0" smtClean="0">
                          <a:solidFill>
                            <a:schemeClr val="bg1"/>
                          </a:solidFill>
                        </a:rPr>
                        <a:t>Risk</a:t>
                      </a:r>
                      <a:endParaRPr lang="en-US" sz="1400" b="1" u="none" strike="noStrike" cap="none" dirty="0">
                        <a:solidFill>
                          <a:schemeClr val="bg1"/>
                        </a:solidFill>
                      </a:endParaRPr>
                    </a:p>
                  </a:txBody>
                  <a:tcPr marL="91450" marR="91450" marT="45725" marB="45725" anchor="ctr">
                    <a:lnB w="12700" cap="flat" cmpd="sng">
                      <a:solidFill>
                        <a:schemeClr val="dk1"/>
                      </a:solidFill>
                      <a:prstDash val="solid"/>
                      <a:round/>
                      <a:headEnd type="none" w="med" len="med"/>
                      <a:tailEnd type="none" w="med" len="med"/>
                    </a:lnB>
                    <a:solidFill>
                      <a:schemeClr val="accent1"/>
                    </a:solidFill>
                  </a:tcPr>
                </a:tc>
                <a:tc>
                  <a:txBody>
                    <a:bodyPr/>
                    <a:lstStyle/>
                    <a:p>
                      <a:pPr marL="0" marR="0" lvl="0" indent="0" algn="ctr" rtl="0">
                        <a:spcBef>
                          <a:spcPts val="0"/>
                        </a:spcBef>
                        <a:buSzPct val="25000"/>
                        <a:buNone/>
                      </a:pPr>
                      <a:r>
                        <a:rPr lang="en-US" sz="1400" b="1">
                          <a:solidFill>
                            <a:schemeClr val="bg1"/>
                          </a:solidFill>
                        </a:rPr>
                        <a:t>Description</a:t>
                      </a:r>
                    </a:p>
                  </a:txBody>
                  <a:tcPr marL="91450" marR="91450" marT="45725" marB="45725" anchor="ctr">
                    <a:lnB w="12700" cap="flat" cmpd="sng">
                      <a:solidFill>
                        <a:schemeClr val="dk1"/>
                      </a:solidFill>
                      <a:prstDash val="solid"/>
                      <a:round/>
                      <a:headEnd type="none" w="med" len="med"/>
                      <a:tailEnd type="none" w="med" len="med"/>
                    </a:lnB>
                    <a:solidFill>
                      <a:schemeClr val="accent1"/>
                    </a:solidFill>
                  </a:tcPr>
                </a:tc>
                <a:tc>
                  <a:txBody>
                    <a:bodyPr/>
                    <a:lstStyle/>
                    <a:p>
                      <a:pPr marL="0" marR="0" lvl="0" indent="0" algn="ctr" rtl="0">
                        <a:spcBef>
                          <a:spcPts val="0"/>
                        </a:spcBef>
                        <a:buSzPct val="25000"/>
                        <a:buNone/>
                      </a:pPr>
                      <a:r>
                        <a:rPr lang="en-US" sz="1400" b="1">
                          <a:solidFill>
                            <a:schemeClr val="bg1"/>
                          </a:solidFill>
                        </a:rPr>
                        <a:t>Impact</a:t>
                      </a:r>
                    </a:p>
                  </a:txBody>
                  <a:tcPr marL="91450" marR="91450" marT="45725" marB="45725" anchor="ctr">
                    <a:lnB w="12700" cap="flat" cmpd="sng">
                      <a:solidFill>
                        <a:schemeClr val="dk1"/>
                      </a:solidFill>
                      <a:prstDash val="solid"/>
                      <a:round/>
                      <a:headEnd type="none" w="med" len="med"/>
                      <a:tailEnd type="none" w="med" len="med"/>
                    </a:lnB>
                    <a:solidFill>
                      <a:schemeClr val="accent1"/>
                    </a:solidFill>
                  </a:tcPr>
                </a:tc>
                <a:tc>
                  <a:txBody>
                    <a:bodyPr/>
                    <a:lstStyle/>
                    <a:p>
                      <a:pPr marL="0" marR="0" lvl="0" indent="0" algn="ctr" rtl="0">
                        <a:spcBef>
                          <a:spcPts val="0"/>
                        </a:spcBef>
                        <a:buSzPct val="25000"/>
                        <a:buNone/>
                      </a:pPr>
                      <a:r>
                        <a:rPr lang="en-US" sz="1400" b="1" dirty="0" smtClean="0">
                          <a:solidFill>
                            <a:schemeClr val="bg1"/>
                          </a:solidFill>
                        </a:rPr>
                        <a:t>Mitigation</a:t>
                      </a:r>
                      <a:endParaRPr lang="en-US" sz="1400" b="1" dirty="0">
                        <a:solidFill>
                          <a:schemeClr val="bg1"/>
                        </a:solidFill>
                      </a:endParaRPr>
                    </a:p>
                  </a:txBody>
                  <a:tcPr marL="91450" marR="91450" marT="45725" marB="45725" anchor="ctr">
                    <a:lnB w="12700" cap="flat" cmpd="sng">
                      <a:solidFill>
                        <a:schemeClr val="dk1"/>
                      </a:solidFill>
                      <a:prstDash val="solid"/>
                      <a:round/>
                      <a:headEnd type="none" w="med" len="med"/>
                      <a:tailEnd type="none" w="med" len="med"/>
                    </a:lnB>
                    <a:solidFill>
                      <a:schemeClr val="accent1"/>
                    </a:solidFill>
                  </a:tcPr>
                </a:tc>
                <a:tc>
                  <a:txBody>
                    <a:bodyPr/>
                    <a:lstStyle/>
                    <a:p>
                      <a:pPr marL="0" marR="0" lvl="0" indent="0" algn="ctr" rtl="0">
                        <a:spcBef>
                          <a:spcPts val="0"/>
                        </a:spcBef>
                        <a:buSzPct val="25000"/>
                        <a:buNone/>
                      </a:pPr>
                      <a:r>
                        <a:rPr lang="en-US" sz="1400" b="1" dirty="0" smtClean="0">
                          <a:solidFill>
                            <a:schemeClr val="bg1"/>
                          </a:solidFill>
                        </a:rPr>
                        <a:t>Current</a:t>
                      </a:r>
                      <a:r>
                        <a:rPr lang="en-US" sz="1400" b="1" baseline="0" dirty="0" smtClean="0">
                          <a:solidFill>
                            <a:schemeClr val="bg1"/>
                          </a:solidFill>
                        </a:rPr>
                        <a:t> Status</a:t>
                      </a:r>
                      <a:endParaRPr lang="en-US" sz="1400" b="1" dirty="0">
                        <a:solidFill>
                          <a:schemeClr val="bg1"/>
                        </a:solidFill>
                      </a:endParaRPr>
                    </a:p>
                  </a:txBody>
                  <a:tcPr marL="91450" marR="91450" marT="45725" marB="45725" anchor="ctr">
                    <a:lnB w="12700" cap="flat" cmpd="sng" algn="ctr">
                      <a:solidFill>
                        <a:schemeClr val="dk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70850">
                <a:tc>
                  <a:txBody>
                    <a:bodyPr/>
                    <a:lstStyle/>
                    <a:p>
                      <a:pPr marL="0" marR="0" lvl="0" indent="0" algn="ctr" rtl="0">
                        <a:spcBef>
                          <a:spcPts val="0"/>
                        </a:spcBef>
                        <a:buSzPct val="25000"/>
                        <a:buNone/>
                      </a:pPr>
                      <a:r>
                        <a:rPr lang="en-US" sz="1200" dirty="0" smtClean="0"/>
                        <a:t>Focal Plan Module (FPM) overheating</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lang="en-US" sz="1200" dirty="0" smtClean="0"/>
                        <a:t>Due</a:t>
                      </a:r>
                      <a:r>
                        <a:rPr lang="en-US" sz="1200" baseline="0" dirty="0" smtClean="0"/>
                        <a:t> to FPM overheating issue, </a:t>
                      </a:r>
                      <a:r>
                        <a:rPr lang="en-US" sz="1200" kern="1200" dirty="0" smtClean="0">
                          <a:solidFill>
                            <a:schemeClr val="tx1"/>
                          </a:solidFill>
                          <a:effectLst/>
                          <a:latin typeface="+mn-lt"/>
                          <a:ea typeface="+mn-ea"/>
                          <a:cs typeface="+mn-cs"/>
                        </a:rPr>
                        <a:t>degradation of L1b data and the upstreaming EDR data as LST algorithm input was expected. This leads to the degradation of LST product especially during the nighttime. The impact is more significant between hours 06 and 15 UTC.</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a:t>Major</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0000"/>
                    </a:solidFill>
                  </a:tcPr>
                </a:tc>
                <a:tc>
                  <a:txBody>
                    <a:bodyPr/>
                    <a:lstStyle/>
                    <a:p>
                      <a:pPr marL="0" marR="0" lvl="0" indent="0" algn="ctr" rtl="0">
                        <a:spcBef>
                          <a:spcPts val="0"/>
                        </a:spcBef>
                        <a:buSzPct val="25000"/>
                        <a:buNone/>
                      </a:pPr>
                      <a:r>
                        <a:rPr lang="en-US" sz="1200" dirty="0" smtClean="0"/>
                        <a:t>LST team evaluates</a:t>
                      </a:r>
                      <a:r>
                        <a:rPr lang="en-US" sz="1200" baseline="0" dirty="0" smtClean="0"/>
                        <a:t> the product with relatively low impact from the issue, by removing high and unstable FPM temperature periods. The team is also working on a mitigation algorithm towards the Delta maturity.</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The periods with</a:t>
                      </a:r>
                      <a:r>
                        <a:rPr lang="en-US" sz="1200" baseline="0" dirty="0" smtClean="0"/>
                        <a:t> high and unstable FPM temperature were removed for evaluation of the product performance. A mitigation algorithm is being worked on.</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9900"/>
                    </a:solidFill>
                  </a:tcPr>
                </a:tc>
                <a:extLst>
                  <a:ext uri="{0D108BD9-81ED-4DB2-BD59-A6C34878D82A}">
                    <a16:rowId xmlns:a16="http://schemas.microsoft.com/office/drawing/2014/main" val="10001"/>
                  </a:ext>
                </a:extLst>
              </a:tr>
              <a:tr h="370850">
                <a:tc>
                  <a:txBody>
                    <a:bodyPr/>
                    <a:lstStyle/>
                    <a:p>
                      <a:pPr marL="0" marR="0" lvl="0" indent="0" algn="ctr" rtl="0">
                        <a:spcBef>
                          <a:spcPts val="0"/>
                        </a:spcBef>
                        <a:buSzPct val="25000"/>
                        <a:buNone/>
                      </a:pPr>
                      <a:r>
                        <a:rPr lang="en-US" sz="1200" dirty="0" smtClean="0"/>
                        <a:t>Navigation / Registration</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Errors</a:t>
                      </a:r>
                      <a:r>
                        <a:rPr lang="en-US" sz="1200" baseline="0" dirty="0" smtClean="0"/>
                        <a:t> in sensor navigation/registration might degrade the LST data performance, though the band to band co-registration issue has been greatly reduced since L1b data beta maturity.</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Unknown</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0000"/>
                    </a:solidFill>
                  </a:tcPr>
                </a:tc>
                <a:tc>
                  <a:txBody>
                    <a:bodyPr/>
                    <a:lstStyle/>
                    <a:p>
                      <a:pPr marL="0" marR="0" lvl="0" indent="0" algn="ctr" rtl="0">
                        <a:spcBef>
                          <a:spcPts val="0"/>
                        </a:spcBef>
                        <a:buSzPct val="25000"/>
                        <a:buNone/>
                      </a:pPr>
                      <a:r>
                        <a:rPr lang="en-US" sz="1200" dirty="0" smtClean="0"/>
                        <a:t>LST team is</a:t>
                      </a:r>
                      <a:r>
                        <a:rPr lang="en-US" sz="1200" baseline="0" dirty="0" smtClean="0"/>
                        <a:t> actively monitoring the issue.</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The issue was reported to be fixed on Sept. 13, 2018. No obvious navigation</a:t>
                      </a:r>
                      <a:r>
                        <a:rPr lang="en-US" sz="1200" baseline="0" dirty="0" smtClean="0"/>
                        <a:t> issues have been found.</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9900"/>
                    </a:solidFill>
                  </a:tcPr>
                </a:tc>
                <a:extLst>
                  <a:ext uri="{0D108BD9-81ED-4DB2-BD59-A6C34878D82A}">
                    <a16:rowId xmlns:a16="http://schemas.microsoft.com/office/drawing/2014/main" val="10002"/>
                  </a:ext>
                </a:extLst>
              </a:tr>
              <a:tr h="370850">
                <a:tc>
                  <a:txBody>
                    <a:bodyPr/>
                    <a:lstStyle/>
                    <a:p>
                      <a:pPr marL="0" marR="0" lvl="0" indent="0" algn="ctr" rtl="0">
                        <a:spcBef>
                          <a:spcPts val="0"/>
                        </a:spcBef>
                        <a:buSzPct val="25000"/>
                        <a:buNone/>
                      </a:pPr>
                      <a:r>
                        <a:rPr lang="en-US" sz="1200" dirty="0" smtClean="0"/>
                        <a:t>outdated Emissivity used</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err="1" smtClean="0"/>
                        <a:t>Seebor</a:t>
                      </a:r>
                      <a:r>
                        <a:rPr lang="en-US" sz="1200" dirty="0" smtClean="0"/>
                        <a:t> emissivity monthly average at year 2005 used in LST</a:t>
                      </a:r>
                      <a:r>
                        <a:rPr lang="en-US" sz="1200" baseline="0" dirty="0" smtClean="0"/>
                        <a:t> retrieval might not be tuned to ABI sensor and can not reflect the real-time variation of the land surface.</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Intermediate</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00"/>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dirty="0" smtClean="0"/>
                        <a:t>LST AWG</a:t>
                      </a:r>
                      <a:r>
                        <a:rPr lang="en-US" sz="1200" baseline="0" dirty="0" smtClean="0"/>
                        <a:t> has developed the split-window channel emissivity for ABI sensor.</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dirty="0" smtClean="0"/>
                        <a:t>LST AWG developed</a:t>
                      </a:r>
                      <a:r>
                        <a:rPr lang="en-US" sz="1200" baseline="0" dirty="0" smtClean="0"/>
                        <a:t> the emissivity product for ABI sensor. Implementation in operational LST retrieval is not scheduled yet.</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70850">
                <a:tc>
                  <a:txBody>
                    <a:bodyPr/>
                    <a:lstStyle/>
                    <a:p>
                      <a:pPr marL="0" marR="0" lvl="0" indent="0" algn="ctr" rtl="0">
                        <a:spcBef>
                          <a:spcPts val="0"/>
                        </a:spcBef>
                        <a:buSzPct val="25000"/>
                        <a:buNone/>
                      </a:pPr>
                      <a:r>
                        <a:rPr lang="en-US" sz="1200" dirty="0" smtClean="0"/>
                        <a:t>FD LST aggregation impact</a:t>
                      </a:r>
                      <a:endParaRPr lang="en-US" sz="1200" dirty="0"/>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Pixel</a:t>
                      </a:r>
                      <a:r>
                        <a:rPr lang="en-US" sz="1200" baseline="0" dirty="0" smtClean="0"/>
                        <a:t> size of FD LST is 10 km and has large mismatch with the SURFRAD in-situ (~ a few tens meters)</a:t>
                      </a:r>
                      <a:endParaRPr lang="en-US" sz="1200" dirty="0"/>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Unknown</a:t>
                      </a:r>
                      <a:endParaRPr lang="en-US" sz="1200" dirty="0"/>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FF00"/>
                    </a:solidFill>
                  </a:tcPr>
                </a:tc>
                <a:tc>
                  <a:txBody>
                    <a:bodyPr/>
                    <a:lstStyle/>
                    <a:p>
                      <a:pPr marL="0" marR="0" lvl="0" indent="0" algn="ctr" rtl="0">
                        <a:spcBef>
                          <a:spcPts val="0"/>
                        </a:spcBef>
                        <a:buSzPct val="25000"/>
                        <a:buNone/>
                      </a:pPr>
                      <a:r>
                        <a:rPr lang="en-US" sz="1200" dirty="0" smtClean="0"/>
                        <a:t>TBD</a:t>
                      </a:r>
                      <a:endParaRPr lang="en-US" sz="1200" dirty="0"/>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US" sz="1200" dirty="0" smtClean="0"/>
                        <a:t>Validation results</a:t>
                      </a:r>
                      <a:r>
                        <a:rPr lang="en-US" sz="1200" baseline="0" dirty="0" smtClean="0"/>
                        <a:t> with in-situ observations is acceptable. Site characterization is being studied.</a:t>
                      </a:r>
                      <a:endParaRPr lang="en-US" sz="1200" dirty="0"/>
                    </a:p>
                  </a:txBody>
                  <a:tcPr marL="91450" marR="91450" marT="45725" marB="4572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478570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96" y="841761"/>
            <a:ext cx="3631607" cy="350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433180"/>
            <a:ext cx="2895600" cy="221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3392" y="914400"/>
            <a:ext cx="4294989" cy="534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Application: Drought</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07567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6553200" y="6356353"/>
            <a:ext cx="2133598" cy="365125"/>
          </a:xfrm>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6</a:t>
            </a:fld>
            <a:endParaRPr lang="en-US" sz="1200" b="0" i="0" u="none" strike="noStrike" cap="none">
              <a:solidFill>
                <a:schemeClr val="lt1"/>
              </a:solidFill>
              <a:latin typeface="Calibri"/>
              <a:ea typeface="Calibri"/>
              <a:cs typeface="Calibri"/>
              <a:sym typeface="Calibri"/>
            </a:endParaRPr>
          </a:p>
        </p:txBody>
      </p:sp>
      <p:sp>
        <p:nvSpPr>
          <p:cNvPr id="18" name="Title 1"/>
          <p:cNvSpPr>
            <a:spLocks noGrp="1"/>
          </p:cNvSpPr>
          <p:nvPr>
            <p:ph type="title"/>
          </p:nvPr>
        </p:nvSpPr>
        <p:spPr>
          <a:xfrm>
            <a:off x="1175657" y="0"/>
            <a:ext cx="6436426" cy="1143000"/>
          </a:xfrm>
        </p:spPr>
        <p:txBody>
          <a:bodyPr>
            <a:noAutofit/>
          </a:bodyPr>
          <a:lstStyle/>
          <a:p>
            <a:r>
              <a:rPr lang="en-US" sz="3600" dirty="0" smtClean="0"/>
              <a:t>LST processing flow (AER)</a:t>
            </a:r>
            <a:endParaRPr lang="en-US" sz="3600" dirty="0"/>
          </a:p>
        </p:txBody>
      </p:sp>
      <p:sp>
        <p:nvSpPr>
          <p:cNvPr id="19" name="Content Placeholder 2"/>
          <p:cNvSpPr txBox="1">
            <a:spLocks/>
          </p:cNvSpPr>
          <p:nvPr/>
        </p:nvSpPr>
        <p:spPr>
          <a:xfrm>
            <a:off x="140995" y="1873897"/>
            <a:ext cx="3958394" cy="3649825"/>
          </a:xfrm>
          <a:prstGeom prst="rect">
            <a:avLst/>
          </a:prstGeom>
          <a:noFill/>
          <a:ln>
            <a:noFill/>
          </a:ln>
        </p:spPr>
        <p:txBody>
          <a:bodyPr lIns="91425" tIns="91425" rIns="91425" bIns="91425" anchor="t" anchorCtr="0"/>
          <a:lstStyle/>
          <a:p>
            <a:pPr marL="342900" marR="0" lvl="0" indent="-139700" algn="l" defTabSz="914400" rtl="0" eaLnBrk="1" fontAlgn="auto" latinLnBrk="0" hangingPunct="1">
              <a:lnSpc>
                <a:spcPct val="100000"/>
              </a:lnSpc>
              <a:spcBef>
                <a:spcPts val="640"/>
              </a:spcBef>
              <a:spcAft>
                <a:spcPts val="0"/>
              </a:spcAft>
              <a:buClr>
                <a:schemeClr val="lt1"/>
              </a:buClr>
              <a:buSzPct val="100000"/>
              <a:tabLst/>
              <a:defRPr/>
            </a:pP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LST retrieved if</a:t>
            </a:r>
          </a:p>
          <a:p>
            <a:pPr marL="688975" marR="0" lvl="1" indent="-227013" algn="l" defTabSz="914400" rtl="0" eaLnBrk="1" fontAlgn="auto" latinLnBrk="0" hangingPunct="1">
              <a:lnSpc>
                <a:spcPct val="100000"/>
              </a:lnSpc>
              <a:spcBef>
                <a:spcPts val="560"/>
              </a:spcBef>
              <a:spcAft>
                <a:spcPts val="0"/>
              </a:spcAft>
              <a:buClr>
                <a:schemeClr val="lt1"/>
              </a:buClr>
              <a:buSzPct val="100000"/>
              <a:buFont typeface="Arial"/>
              <a:buChar char="–"/>
              <a:tabLst/>
              <a:defRPr/>
            </a:pP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good pixel availability</a:t>
            </a:r>
          </a:p>
          <a:p>
            <a:pPr marL="914400" lvl="4" indent="-225425">
              <a:spcBef>
                <a:spcPts val="480"/>
              </a:spcBef>
              <a:buClr>
                <a:schemeClr val="lt1"/>
              </a:buClr>
              <a:buSzPct val="100000"/>
              <a:buFont typeface="Arial"/>
              <a:buChar char="•"/>
              <a:defRPr/>
            </a:pPr>
            <a:r>
              <a:rPr lang="en-US" sz="2000" noProof="0" dirty="0" smtClean="0">
                <a:solidFill>
                  <a:schemeClr val="lt1"/>
                </a:solidFill>
                <a:latin typeface="Calibri"/>
                <a:ea typeface="Calibri"/>
                <a:cs typeface="Calibri"/>
                <a:sym typeface="Calibri"/>
              </a:rPr>
              <a:t>i</a:t>
            </a: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nput</a:t>
            </a:r>
            <a:r>
              <a:rPr kumimoji="0" lang="en-US" sz="2000" b="0" i="0" u="none" strike="noStrike" kern="0" cap="none" spc="0" normalizeH="0" noProof="0" dirty="0" smtClean="0">
                <a:ln>
                  <a:noFill/>
                </a:ln>
                <a:solidFill>
                  <a:schemeClr val="lt1"/>
                </a:solidFill>
                <a:effectLst/>
                <a:uLnTx/>
                <a:uFillTx/>
                <a:latin typeface="Calibri"/>
                <a:ea typeface="Calibri"/>
                <a:cs typeface="Calibri"/>
                <a:sym typeface="Calibri"/>
              </a:rPr>
              <a:t> data not out of space</a:t>
            </a:r>
          </a:p>
          <a:p>
            <a:pPr marL="914400" lvl="4" indent="-225425">
              <a:spcBef>
                <a:spcPts val="480"/>
              </a:spcBef>
              <a:buClr>
                <a:schemeClr val="lt1"/>
              </a:buClr>
              <a:buSzPct val="100000"/>
              <a:buFont typeface="Arial"/>
              <a:buChar char="•"/>
              <a:defRPr/>
            </a:pP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input data</a:t>
            </a:r>
            <a:r>
              <a:rPr kumimoji="0" lang="en-US" sz="2000" b="0" i="0" u="none" strike="noStrike" kern="0" cap="none" spc="0" normalizeH="0" noProof="0" dirty="0" smtClean="0">
                <a:ln>
                  <a:noFill/>
                </a:ln>
                <a:solidFill>
                  <a:schemeClr val="lt1"/>
                </a:solidFill>
                <a:effectLst/>
                <a:uLnTx/>
                <a:uFillTx/>
                <a:latin typeface="Calibri"/>
                <a:ea typeface="Calibri"/>
                <a:cs typeface="Calibri"/>
                <a:sym typeface="Calibri"/>
              </a:rPr>
              <a:t> not</a:t>
            </a: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 bad data</a:t>
            </a:r>
          </a:p>
          <a:p>
            <a:pPr marL="914400" lvl="4" indent="-225425">
              <a:spcBef>
                <a:spcPts val="480"/>
              </a:spcBef>
              <a:buClr>
                <a:schemeClr val="lt1"/>
              </a:buClr>
              <a:buSzPct val="100000"/>
              <a:buFont typeface="Arial"/>
              <a:buChar char="•"/>
              <a:defRPr/>
            </a:pPr>
            <a:r>
              <a:rPr lang="en-US" sz="2000" dirty="0" smtClean="0">
                <a:solidFill>
                  <a:schemeClr val="lt1"/>
                </a:solidFill>
                <a:latin typeface="Calibri"/>
                <a:ea typeface="Calibri"/>
                <a:cs typeface="Calibri"/>
                <a:sym typeface="Calibri"/>
              </a:rPr>
              <a:t>input data not missing</a:t>
            </a:r>
            <a:endPar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endParaRPr>
          </a:p>
          <a:p>
            <a:pPr marL="688975" marR="0" lvl="1" indent="-227013" algn="l" defTabSz="914400" rtl="0" eaLnBrk="1" fontAlgn="auto" latinLnBrk="0" hangingPunct="1">
              <a:lnSpc>
                <a:spcPct val="100000"/>
              </a:lnSpc>
              <a:spcBef>
                <a:spcPts val="560"/>
              </a:spcBef>
              <a:spcAft>
                <a:spcPts val="0"/>
              </a:spcAft>
              <a:buClr>
                <a:schemeClr val="lt1"/>
              </a:buClr>
              <a:buSzPct val="100000"/>
              <a:buFont typeface="Arial"/>
              <a:buChar char="–"/>
              <a:tabLst/>
              <a:defRPr/>
            </a:pP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not over ocean</a:t>
            </a:r>
          </a:p>
          <a:p>
            <a:pPr marL="688975" marR="0" lvl="1" indent="-227013" algn="l" defTabSz="914400" rtl="0" eaLnBrk="1" fontAlgn="auto" latinLnBrk="0" hangingPunct="1">
              <a:lnSpc>
                <a:spcPct val="100000"/>
              </a:lnSpc>
              <a:spcBef>
                <a:spcPts val="560"/>
              </a:spcBef>
              <a:spcAft>
                <a:spcPts val="0"/>
              </a:spcAft>
              <a:buClr>
                <a:schemeClr val="lt1"/>
              </a:buClr>
              <a:buSzPct val="100000"/>
              <a:buFont typeface="Arial"/>
              <a:buChar char="–"/>
              <a:tabLst/>
              <a:defRPr/>
            </a:pP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clear or probably clear</a:t>
            </a:r>
          </a:p>
          <a:p>
            <a:pPr marL="914400" marR="0" lvl="2" indent="-225425" algn="l" defTabSz="914400" rtl="0" eaLnBrk="1" fontAlgn="auto" latinLnBrk="0" hangingPunct="1">
              <a:lnSpc>
                <a:spcPct val="100000"/>
              </a:lnSpc>
              <a:spcBef>
                <a:spcPts val="480"/>
              </a:spcBef>
              <a:spcAft>
                <a:spcPts val="0"/>
              </a:spcAft>
              <a:buClr>
                <a:schemeClr val="lt1"/>
              </a:buClr>
              <a:buSzPct val="100000"/>
              <a:buFont typeface="Arial"/>
              <a:buChar char="•"/>
              <a:tabLst/>
              <a:defRPr/>
            </a:pP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not probably cloudy</a:t>
            </a:r>
          </a:p>
          <a:p>
            <a:pPr marL="914400" marR="0" lvl="2" indent="-225425" algn="l" defTabSz="914400" rtl="0" eaLnBrk="1" fontAlgn="auto" latinLnBrk="0" hangingPunct="1">
              <a:lnSpc>
                <a:spcPct val="100000"/>
              </a:lnSpc>
              <a:spcBef>
                <a:spcPts val="480"/>
              </a:spcBef>
              <a:spcAft>
                <a:spcPts val="0"/>
              </a:spcAft>
              <a:buClr>
                <a:schemeClr val="lt1"/>
              </a:buClr>
              <a:buSzPct val="100000"/>
              <a:buFont typeface="Arial"/>
              <a:buChar char="•"/>
              <a:tabLst/>
              <a:defRPr/>
            </a:pPr>
            <a:r>
              <a:rPr kumimoji="0" lang="en-US" sz="2000" b="0" i="0" u="none" strike="noStrike" kern="0" cap="none" spc="0" normalizeH="0" baseline="0" noProof="0" dirty="0" smtClean="0">
                <a:ln>
                  <a:noFill/>
                </a:ln>
                <a:solidFill>
                  <a:schemeClr val="lt1"/>
                </a:solidFill>
                <a:effectLst/>
                <a:uLnTx/>
                <a:uFillTx/>
                <a:latin typeface="Calibri"/>
                <a:ea typeface="Calibri"/>
                <a:cs typeface="Calibri"/>
                <a:sym typeface="Calibri"/>
              </a:rPr>
              <a:t>not cloudy </a:t>
            </a:r>
            <a:endParaRPr kumimoji="0" lang="en-US" sz="2000" b="0" i="0" u="none" strike="noStrike" kern="0" cap="none" spc="0" normalizeH="0" baseline="0" noProof="0" dirty="0">
              <a:ln>
                <a:noFill/>
              </a:ln>
              <a:solidFill>
                <a:schemeClr val="lt1"/>
              </a:solidFill>
              <a:effectLst/>
              <a:uLnTx/>
              <a:uFillTx/>
              <a:latin typeface="Calibri"/>
              <a:ea typeface="Calibri"/>
              <a:cs typeface="Calibri"/>
              <a:sym typeface="Calibri"/>
            </a:endParaRPr>
          </a:p>
        </p:txBody>
      </p:sp>
      <p:graphicFrame>
        <p:nvGraphicFramePr>
          <p:cNvPr id="20" name="Object 1"/>
          <p:cNvGraphicFramePr>
            <a:graphicFrameLocks noChangeAspect="1"/>
          </p:cNvGraphicFramePr>
          <p:nvPr/>
        </p:nvGraphicFramePr>
        <p:xfrm>
          <a:off x="4211531" y="883514"/>
          <a:ext cx="4232275" cy="5894387"/>
        </p:xfrm>
        <a:graphic>
          <a:graphicData uri="http://schemas.openxmlformats.org/presentationml/2006/ole">
            <mc:AlternateContent xmlns:mc="http://schemas.openxmlformats.org/markup-compatibility/2006">
              <mc:Choice xmlns:v="urn:schemas-microsoft-com:vml" Requires="v">
                <p:oleObj spid="_x0000_s1163" r:id="rId4" imgW="6388141" imgH="8909397" progId="">
                  <p:embed/>
                </p:oleObj>
              </mc:Choice>
              <mc:Fallback>
                <p:oleObj r:id="rId4" imgW="6388141" imgH="890939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531" y="883514"/>
                        <a:ext cx="4232275" cy="5894387"/>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8319852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Soil Moisture Downscaling</a:t>
            </a:r>
            <a:endParaRPr lang="en-US" dirty="0"/>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60</a:t>
            </a:fld>
            <a:endParaRPr lang="en-US" sz="1200" b="0" i="0" u="none" strike="noStrike" cap="none">
              <a:solidFill>
                <a:schemeClr val="lt1"/>
              </a:solidFill>
              <a:latin typeface="Calibri"/>
              <a:ea typeface="Calibri"/>
              <a:cs typeface="Calibri"/>
              <a:sym typeface="Calibri"/>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95" y="986838"/>
            <a:ext cx="886660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65" y="3618322"/>
            <a:ext cx="8761413"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37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13"/>
            <a:ext cx="8229600" cy="1143001"/>
          </a:xfrm>
        </p:spPr>
        <p:txBody>
          <a:bodyPr/>
          <a:lstStyle/>
          <a:p>
            <a:r>
              <a:rPr lang="en-US" dirty="0" smtClean="0"/>
              <a:t>Quality Flag Inspection</a:t>
            </a:r>
            <a:endParaRPr lang="en-US" dirty="0"/>
          </a:p>
        </p:txBody>
      </p:sp>
      <p:graphicFrame>
        <p:nvGraphicFramePr>
          <p:cNvPr id="5" name="Table 4"/>
          <p:cNvGraphicFramePr>
            <a:graphicFrameLocks noGrp="1"/>
          </p:cNvGraphicFramePr>
          <p:nvPr/>
        </p:nvGraphicFramePr>
        <p:xfrm>
          <a:off x="1561625" y="1473525"/>
          <a:ext cx="6173453" cy="2310257"/>
        </p:xfrm>
        <a:graphic>
          <a:graphicData uri="http://schemas.openxmlformats.org/drawingml/2006/table">
            <a:tbl>
              <a:tblPr/>
              <a:tblGrid>
                <a:gridCol w="652661">
                  <a:extLst>
                    <a:ext uri="{9D8B030D-6E8A-4147-A177-3AD203B41FA5}">
                      <a16:colId xmlns:a16="http://schemas.microsoft.com/office/drawing/2014/main" val="20000"/>
                    </a:ext>
                  </a:extLst>
                </a:gridCol>
                <a:gridCol w="1167716">
                  <a:extLst>
                    <a:ext uri="{9D8B030D-6E8A-4147-A177-3AD203B41FA5}">
                      <a16:colId xmlns:a16="http://schemas.microsoft.com/office/drawing/2014/main" val="20001"/>
                    </a:ext>
                  </a:extLst>
                </a:gridCol>
                <a:gridCol w="893969">
                  <a:extLst>
                    <a:ext uri="{9D8B030D-6E8A-4147-A177-3AD203B41FA5}">
                      <a16:colId xmlns:a16="http://schemas.microsoft.com/office/drawing/2014/main" val="20002"/>
                    </a:ext>
                  </a:extLst>
                </a:gridCol>
                <a:gridCol w="3459107">
                  <a:extLst>
                    <a:ext uri="{9D8B030D-6E8A-4147-A177-3AD203B41FA5}">
                      <a16:colId xmlns:a16="http://schemas.microsoft.com/office/drawing/2014/main" val="20003"/>
                    </a:ext>
                  </a:extLst>
                </a:gridCol>
              </a:tblGrid>
              <a:tr h="347345">
                <a:tc>
                  <a:txBody>
                    <a:bodyPr/>
                    <a:lstStyle/>
                    <a:p>
                      <a:pPr marL="0" marR="0" algn="ctr">
                        <a:lnSpc>
                          <a:spcPct val="115000"/>
                        </a:lnSpc>
                        <a:spcBef>
                          <a:spcPts val="0"/>
                        </a:spcBef>
                        <a:spcAft>
                          <a:spcPts val="0"/>
                        </a:spcAft>
                      </a:pPr>
                      <a:r>
                        <a:rPr lang="en-US" sz="1400" b="1" dirty="0">
                          <a:latin typeface="Calibri"/>
                          <a:ea typeface="SimSun"/>
                          <a:cs typeface="Times New Roman"/>
                        </a:rPr>
                        <a:t>Bit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Flag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a:latin typeface="Calibri"/>
                          <a:ea typeface="SimSun"/>
                          <a:cs typeface="Times New Roman"/>
                        </a:rPr>
                        <a:t>Source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a:latin typeface="Calibri"/>
                          <a:ea typeface="SimSun"/>
                          <a:cs typeface="Times New Roman"/>
                        </a:rPr>
                        <a:t>Effect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47345">
                <a:tc>
                  <a:txBody>
                    <a:bodyPr/>
                    <a:lstStyle/>
                    <a:p>
                      <a:pPr marL="0" marR="0" algn="ctr">
                        <a:lnSpc>
                          <a:spcPct val="115000"/>
                        </a:lnSpc>
                        <a:spcBef>
                          <a:spcPts val="0"/>
                        </a:spcBef>
                        <a:spcAft>
                          <a:spcPts val="0"/>
                        </a:spcAft>
                      </a:pPr>
                      <a:r>
                        <a:rPr lang="en-US" sz="1400" b="1" dirty="0">
                          <a:latin typeface="Calibri"/>
                          <a:ea typeface="SimSun"/>
                          <a:cs typeface="Times New Roman"/>
                        </a:rPr>
                        <a:t>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Availability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a:latin typeface="Calibri"/>
                          <a:ea typeface="SimSun"/>
                          <a:cs typeface="Times New Roman"/>
                        </a:rPr>
                        <a:t>SDR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00=normal, 01=out of space, 10=bad data, 11=missing data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47345">
                <a:tc>
                  <a:txBody>
                    <a:bodyPr/>
                    <a:lstStyle/>
                    <a:p>
                      <a:pPr marL="0" marR="0" algn="ctr">
                        <a:lnSpc>
                          <a:spcPct val="115000"/>
                        </a:lnSpc>
                        <a:spcBef>
                          <a:spcPts val="0"/>
                        </a:spcBef>
                        <a:spcAft>
                          <a:spcPts val="0"/>
                        </a:spcAft>
                      </a:pPr>
                      <a:r>
                        <a:rPr lang="en-US" sz="1400" b="1" dirty="0">
                          <a:latin typeface="Calibri"/>
                          <a:ea typeface="SimSun"/>
                          <a:cs typeface="Times New Roman"/>
                        </a:rPr>
                        <a:t>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Cloud Index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Cloud Mask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00=clear, 01=probably clear, 10=probably cloudy, 11=cloudy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0">
                <a:tc>
                  <a:txBody>
                    <a:bodyPr/>
                    <a:lstStyle/>
                    <a:p>
                      <a:pPr marL="0" marR="0" algn="ctr">
                        <a:lnSpc>
                          <a:spcPct val="115000"/>
                        </a:lnSpc>
                        <a:spcBef>
                          <a:spcPts val="0"/>
                        </a:spcBef>
                        <a:spcAft>
                          <a:spcPts val="0"/>
                        </a:spcAft>
                      </a:pPr>
                      <a:r>
                        <a:rPr lang="en-US" sz="1400" b="1" dirty="0">
                          <a:latin typeface="Calibri"/>
                          <a:ea typeface="SimSun"/>
                          <a:cs typeface="Times New Roman"/>
                        </a:rPr>
                        <a:t>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Surface </a:t>
                      </a:r>
                      <a:r>
                        <a:rPr lang="en-US" sz="1400" b="1" dirty="0" smtClean="0">
                          <a:latin typeface="Calibri"/>
                          <a:ea typeface="SimSun"/>
                          <a:cs typeface="Times New Roman"/>
                        </a:rPr>
                        <a:t>Type</a:t>
                      </a:r>
                      <a:endParaRPr lang="en-US" sz="1400" b="1" dirty="0">
                        <a:latin typeface="Calibri"/>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Land/sea Mask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00=land, 01=snow/ice, 10=in-land water, 11=sea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0">
                <a:tc>
                  <a:txBody>
                    <a:bodyPr/>
                    <a:lstStyle/>
                    <a:p>
                      <a:pPr marL="0" marR="0" algn="ctr">
                        <a:lnSpc>
                          <a:spcPct val="115000"/>
                        </a:lnSpc>
                        <a:spcBef>
                          <a:spcPts val="0"/>
                        </a:spcBef>
                        <a:spcAft>
                          <a:spcPts val="0"/>
                        </a:spcAft>
                      </a:pPr>
                      <a:r>
                        <a:rPr lang="en-US" sz="1400" b="1">
                          <a:latin typeface="Calibri"/>
                          <a:ea typeface="SimSun"/>
                          <a:cs typeface="Times New Roman"/>
                        </a:rPr>
                        <a:t>12-13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LST Quality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LST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00=normal, 01=cold surface (&lt;250 K &amp; &gt;=213K), </a:t>
                      </a:r>
                      <a:r>
                        <a:rPr lang="en-US" sz="1400" b="1" dirty="0">
                          <a:solidFill>
                            <a:srgbClr val="000000"/>
                          </a:solidFill>
                          <a:latin typeface="Calibri"/>
                          <a:ea typeface="SimSun"/>
                          <a:cs typeface="Times New Roman"/>
                        </a:rPr>
                        <a:t>10=</a:t>
                      </a:r>
                      <a:r>
                        <a:rPr lang="en-US" sz="1400" b="1" dirty="0">
                          <a:latin typeface="Calibri"/>
                          <a:ea typeface="SimSun"/>
                          <a:cs typeface="Times New Roman"/>
                        </a:rPr>
                        <a:t> out of range (not in 213-330K)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nvGraphicFramePr>
        <p:xfrm>
          <a:off x="1561624" y="4216725"/>
          <a:ext cx="6210775" cy="2064893"/>
        </p:xfrm>
        <a:graphic>
          <a:graphicData uri="http://schemas.openxmlformats.org/drawingml/2006/table">
            <a:tbl>
              <a:tblPr/>
              <a:tblGrid>
                <a:gridCol w="597190">
                  <a:extLst>
                    <a:ext uri="{9D8B030D-6E8A-4147-A177-3AD203B41FA5}">
                      <a16:colId xmlns:a16="http://schemas.microsoft.com/office/drawing/2014/main" val="20000"/>
                    </a:ext>
                  </a:extLst>
                </a:gridCol>
                <a:gridCol w="1234192">
                  <a:extLst>
                    <a:ext uri="{9D8B030D-6E8A-4147-A177-3AD203B41FA5}">
                      <a16:colId xmlns:a16="http://schemas.microsoft.com/office/drawing/2014/main" val="20001"/>
                    </a:ext>
                  </a:extLst>
                </a:gridCol>
                <a:gridCol w="875879">
                  <a:extLst>
                    <a:ext uri="{9D8B030D-6E8A-4147-A177-3AD203B41FA5}">
                      <a16:colId xmlns:a16="http://schemas.microsoft.com/office/drawing/2014/main" val="20002"/>
                    </a:ext>
                  </a:extLst>
                </a:gridCol>
                <a:gridCol w="3503514">
                  <a:extLst>
                    <a:ext uri="{9D8B030D-6E8A-4147-A177-3AD203B41FA5}">
                      <a16:colId xmlns:a16="http://schemas.microsoft.com/office/drawing/2014/main" val="20003"/>
                    </a:ext>
                  </a:extLst>
                </a:gridCol>
              </a:tblGrid>
              <a:tr h="347345">
                <a:tc>
                  <a:txBody>
                    <a:bodyPr/>
                    <a:lstStyle/>
                    <a:p>
                      <a:pPr marL="0" marR="0" algn="ctr">
                        <a:lnSpc>
                          <a:spcPct val="115000"/>
                        </a:lnSpc>
                        <a:spcBef>
                          <a:spcPts val="0"/>
                        </a:spcBef>
                        <a:spcAft>
                          <a:spcPts val="0"/>
                        </a:spcAft>
                      </a:pPr>
                      <a:r>
                        <a:rPr lang="en-US" sz="1400" b="1" dirty="0">
                          <a:latin typeface="Calibri"/>
                          <a:ea typeface="SimSun"/>
                          <a:cs typeface="Times New Roman"/>
                        </a:rPr>
                        <a:t>Bit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Flag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a:latin typeface="Calibri"/>
                          <a:ea typeface="SimSun"/>
                          <a:cs typeface="Times New Roman"/>
                        </a:rPr>
                        <a:t>Source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Effect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47345">
                <a:tc>
                  <a:txBody>
                    <a:bodyPr/>
                    <a:lstStyle/>
                    <a:p>
                      <a:pPr marL="0" marR="0" algn="ctr">
                        <a:lnSpc>
                          <a:spcPct val="115000"/>
                        </a:lnSpc>
                        <a:spcBef>
                          <a:spcPts val="0"/>
                        </a:spcBef>
                        <a:spcAft>
                          <a:spcPts val="0"/>
                        </a:spcAft>
                      </a:pPr>
                      <a:r>
                        <a:rPr lang="en-US" sz="1400" b="1">
                          <a:latin typeface="Calibri"/>
                          <a:ea typeface="SimSun"/>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Availability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SDR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0=normal, 1=out of space, bad data, missing data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47345">
                <a:tc>
                  <a:txBody>
                    <a:bodyPr/>
                    <a:lstStyle/>
                    <a:p>
                      <a:pPr marL="0" marR="0" algn="ctr">
                        <a:lnSpc>
                          <a:spcPct val="115000"/>
                        </a:lnSpc>
                        <a:spcBef>
                          <a:spcPts val="0"/>
                        </a:spcBef>
                        <a:spcAft>
                          <a:spcPts val="0"/>
                        </a:spcAft>
                      </a:pPr>
                      <a:r>
                        <a:rPr lang="en-US" sz="1400" b="1">
                          <a:latin typeface="Calibri"/>
                          <a:ea typeface="SimSun"/>
                          <a:cs typeface="Times New Roman"/>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Cloud Index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Cloud Mask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0=clear or probably clear, 1=probably cloudy, or cloudy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0">
                <a:tc>
                  <a:txBody>
                    <a:bodyPr/>
                    <a:lstStyle/>
                    <a:p>
                      <a:pPr marL="0" marR="0" algn="ctr">
                        <a:lnSpc>
                          <a:spcPct val="115000"/>
                        </a:lnSpc>
                        <a:spcBef>
                          <a:spcPts val="0"/>
                        </a:spcBef>
                        <a:spcAft>
                          <a:spcPts val="0"/>
                        </a:spcAft>
                      </a:pPr>
                      <a:r>
                        <a:rPr lang="en-US" sz="1400" b="1">
                          <a:latin typeface="Calibri"/>
                          <a:ea typeface="SimSun"/>
                          <a:cs typeface="Times New Roman"/>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a:latin typeface="Calibri"/>
                          <a:ea typeface="SimSun"/>
                          <a:cs typeface="Times New Roman"/>
                        </a:rPr>
                        <a:t>Surface type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a:latin typeface="Calibri"/>
                          <a:ea typeface="SimSun"/>
                          <a:cs typeface="Times New Roman"/>
                        </a:rPr>
                        <a:t>Land/sea mask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0 = land, including inland water, 1= water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0">
                <a:tc>
                  <a:txBody>
                    <a:bodyPr/>
                    <a:lstStyle/>
                    <a:p>
                      <a:pPr marL="0" marR="0" algn="ctr">
                        <a:lnSpc>
                          <a:spcPct val="115000"/>
                        </a:lnSpc>
                        <a:spcBef>
                          <a:spcPts val="0"/>
                        </a:spcBef>
                        <a:spcAft>
                          <a:spcPts val="0"/>
                        </a:spcAft>
                      </a:pPr>
                      <a:r>
                        <a:rPr lang="en-US" sz="1400" b="1">
                          <a:latin typeface="Calibri"/>
                          <a:ea typeface="SimSun"/>
                          <a:cs typeface="Times New Roman"/>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LST Quality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LST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400" b="1" dirty="0">
                          <a:latin typeface="Calibri"/>
                          <a:ea typeface="SimSun"/>
                          <a:cs typeface="Times New Roman"/>
                        </a:rPr>
                        <a:t>0=normal, 1= out of range (not in 213-330K)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7" name="TextBox 6"/>
          <p:cNvSpPr txBox="1"/>
          <p:nvPr/>
        </p:nvSpPr>
        <p:spPr>
          <a:xfrm>
            <a:off x="621475" y="1930725"/>
            <a:ext cx="1447800" cy="307777"/>
          </a:xfrm>
          <a:prstGeom prst="rect">
            <a:avLst/>
          </a:prstGeom>
          <a:noFill/>
        </p:spPr>
        <p:txBody>
          <a:bodyPr wrap="square" rtlCol="0">
            <a:spAutoFit/>
          </a:bodyPr>
          <a:lstStyle/>
          <a:p>
            <a:r>
              <a:rPr lang="en-US" b="1" dirty="0" smtClean="0">
                <a:solidFill>
                  <a:srgbClr val="FFFFFF"/>
                </a:solidFill>
              </a:rPr>
              <a:t>LST PQI</a:t>
            </a:r>
            <a:endParaRPr lang="en-US" b="1" dirty="0">
              <a:solidFill>
                <a:srgbClr val="FFFFFF"/>
              </a:solidFill>
            </a:endParaRPr>
          </a:p>
        </p:txBody>
      </p:sp>
      <p:sp>
        <p:nvSpPr>
          <p:cNvPr id="8" name="TextBox 7"/>
          <p:cNvSpPr txBox="1"/>
          <p:nvPr/>
        </p:nvSpPr>
        <p:spPr>
          <a:xfrm>
            <a:off x="621475" y="4637194"/>
            <a:ext cx="1447800" cy="307777"/>
          </a:xfrm>
          <a:prstGeom prst="rect">
            <a:avLst/>
          </a:prstGeom>
          <a:noFill/>
        </p:spPr>
        <p:txBody>
          <a:bodyPr wrap="square" rtlCol="0">
            <a:spAutoFit/>
          </a:bodyPr>
          <a:lstStyle/>
          <a:p>
            <a:r>
              <a:rPr lang="en-US" b="1" dirty="0" smtClean="0">
                <a:solidFill>
                  <a:srgbClr val="FFFFFF"/>
                </a:solidFill>
              </a:rPr>
              <a:t>LST DQF</a:t>
            </a:r>
            <a:endParaRPr lang="en-US" b="1" dirty="0">
              <a:solidFill>
                <a:srgbClr val="FFFFFF"/>
              </a:solidFill>
            </a:endParaRPr>
          </a:p>
        </p:txBody>
      </p:sp>
      <p:sp>
        <p:nvSpPr>
          <p:cNvPr id="11" name="Slide Number Placeholder 10"/>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61</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1524530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572277" y="849082"/>
          <a:ext cx="8095862" cy="5851082"/>
        </p:xfrm>
        <a:graphic>
          <a:graphicData uri="http://schemas.openxmlformats.org/drawingml/2006/table">
            <a:tbl>
              <a:tblPr firstRow="1" bandRow="1">
                <a:effectLst>
                  <a:outerShdw blurRad="50800" dist="50800" dir="5400000" algn="ctr" rotWithShape="0">
                    <a:schemeClr val="bg1"/>
                  </a:outerShdw>
                </a:effectLst>
              </a:tblPr>
              <a:tblGrid>
                <a:gridCol w="4047931">
                  <a:extLst>
                    <a:ext uri="{9D8B030D-6E8A-4147-A177-3AD203B41FA5}">
                      <a16:colId xmlns:a16="http://schemas.microsoft.com/office/drawing/2014/main" val="20000"/>
                    </a:ext>
                  </a:extLst>
                </a:gridCol>
                <a:gridCol w="4047931">
                  <a:extLst>
                    <a:ext uri="{9D8B030D-6E8A-4147-A177-3AD203B41FA5}">
                      <a16:colId xmlns:a16="http://schemas.microsoft.com/office/drawing/2014/main" val="20001"/>
                    </a:ext>
                  </a:extLst>
                </a:gridCol>
              </a:tblGrid>
              <a:tr h="447868">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10000"/>
                  </a:ext>
                </a:extLst>
              </a:tr>
              <a:tr h="2114598">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10001"/>
                  </a:ext>
                </a:extLst>
              </a:tr>
              <a:tr h="400564">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10002"/>
                  </a:ext>
                </a:extLst>
              </a:tr>
              <a:tr h="2888052">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a:xfrm>
            <a:off x="457200" y="0"/>
            <a:ext cx="8229600" cy="1096963"/>
          </a:xfrm>
        </p:spPr>
        <p:txBody>
          <a:bodyPr/>
          <a:lstStyle/>
          <a:p>
            <a:r>
              <a:rPr lang="en-US" dirty="0" smtClean="0"/>
              <a:t>Definition of Error Codes</a:t>
            </a:r>
            <a:endParaRPr lang="en-US" dirty="0"/>
          </a:p>
        </p:txBody>
      </p:sp>
      <p:sp>
        <p:nvSpPr>
          <p:cNvPr id="6" name="Content Placeholder 2"/>
          <p:cNvSpPr txBox="1">
            <a:spLocks/>
          </p:cNvSpPr>
          <p:nvPr/>
        </p:nvSpPr>
        <p:spPr>
          <a:xfrm>
            <a:off x="645369" y="1433809"/>
            <a:ext cx="3886200" cy="2077602"/>
          </a:xfrm>
          <a:prstGeom prst="rect">
            <a:avLst/>
          </a:prstGeom>
          <a:ln>
            <a:noFill/>
          </a:ln>
        </p:spPr>
        <p:txBody>
          <a:bodyPr vert="horz">
            <a:normAutofit/>
          </a:bodyPr>
          <a:lstStyle/>
          <a:p>
            <a:pPr marL="228600" indent="-228600">
              <a:spcBef>
                <a:spcPts val="580"/>
              </a:spcBef>
              <a:buClr>
                <a:srgbClr val="4F81BD"/>
              </a:buClr>
              <a:buSzPct val="85000"/>
              <a:buFont typeface="Wingdings 2"/>
              <a:buChar char=""/>
              <a:defRPr/>
            </a:pPr>
            <a:r>
              <a:rPr lang="en-US" kern="1200" dirty="0" smtClean="0">
                <a:solidFill>
                  <a:srgbClr val="FFFFFF"/>
                </a:solidFill>
                <a:ea typeface="+mn-ea"/>
              </a:rPr>
              <a:t>101: DQF = 0 </a:t>
            </a:r>
            <a:r>
              <a:rPr lang="en-US" kern="1200" dirty="0" smtClean="0">
                <a:solidFill>
                  <a:srgbClr val="FFC000"/>
                </a:solidFill>
                <a:ea typeface="+mn-ea"/>
              </a:rPr>
              <a:t>but </a:t>
            </a:r>
            <a:r>
              <a:rPr lang="en-US" kern="1200" dirty="0" smtClean="0">
                <a:solidFill>
                  <a:srgbClr val="FFFFFF"/>
                </a:solidFill>
                <a:ea typeface="+mn-ea"/>
              </a:rPr>
              <a:t>PQI = 1</a:t>
            </a:r>
          </a:p>
          <a:p>
            <a:pPr marL="228600" indent="-228600">
              <a:spcBef>
                <a:spcPts val="580"/>
              </a:spcBef>
              <a:buClr>
                <a:srgbClr val="4F81BD"/>
              </a:buClr>
              <a:buSzPct val="85000"/>
              <a:buFont typeface="Wingdings 2"/>
              <a:buChar char=""/>
              <a:defRPr/>
            </a:pPr>
            <a:r>
              <a:rPr lang="en-US" kern="1200" dirty="0" smtClean="0">
                <a:solidFill>
                  <a:srgbClr val="FFFFFF"/>
                </a:solidFill>
                <a:ea typeface="+mn-ea"/>
              </a:rPr>
              <a:t>102: DQF = 0 </a:t>
            </a:r>
            <a:r>
              <a:rPr lang="en-US" kern="1200" dirty="0">
                <a:solidFill>
                  <a:srgbClr val="FFC000"/>
                </a:solidFill>
              </a:rPr>
              <a:t>but </a:t>
            </a:r>
            <a:r>
              <a:rPr lang="en-US" kern="1200" dirty="0" smtClean="0">
                <a:solidFill>
                  <a:srgbClr val="FFFFFF"/>
                </a:solidFill>
                <a:ea typeface="+mn-ea"/>
              </a:rPr>
              <a:t>PQI = 2        </a:t>
            </a:r>
            <a:r>
              <a:rPr lang="en-US" kern="1200" dirty="0" smtClean="0">
                <a:solidFill>
                  <a:srgbClr val="FF0000"/>
                </a:solidFill>
                <a:ea typeface="+mn-ea"/>
              </a:rPr>
              <a:t>should be 0</a:t>
            </a:r>
          </a:p>
          <a:p>
            <a:pPr marL="228600" indent="-228600">
              <a:spcBef>
                <a:spcPts val="580"/>
              </a:spcBef>
              <a:buClr>
                <a:srgbClr val="4F81BD"/>
              </a:buClr>
              <a:buSzPct val="85000"/>
              <a:buFont typeface="Wingdings 2"/>
              <a:buChar char=""/>
              <a:defRPr/>
            </a:pPr>
            <a:r>
              <a:rPr lang="en-US" kern="1200" dirty="0" smtClean="0">
                <a:solidFill>
                  <a:srgbClr val="FFFFFF"/>
                </a:solidFill>
                <a:ea typeface="+mn-ea"/>
              </a:rPr>
              <a:t>103: DQF = 0 </a:t>
            </a:r>
            <a:r>
              <a:rPr lang="en-US" kern="1200" dirty="0">
                <a:solidFill>
                  <a:srgbClr val="FFC000"/>
                </a:solidFill>
              </a:rPr>
              <a:t>but </a:t>
            </a:r>
            <a:r>
              <a:rPr lang="en-US" kern="1200" dirty="0" smtClean="0">
                <a:solidFill>
                  <a:srgbClr val="FFFFFF"/>
                </a:solidFill>
                <a:ea typeface="+mn-ea"/>
              </a:rPr>
              <a:t>PQI = 3</a:t>
            </a:r>
          </a:p>
          <a:p>
            <a:pPr marL="228600" indent="-228600">
              <a:spcBef>
                <a:spcPts val="580"/>
              </a:spcBef>
              <a:buClr>
                <a:srgbClr val="4F81BD"/>
              </a:buClr>
              <a:buSzPct val="85000"/>
              <a:buFont typeface="Wingdings 2"/>
              <a:buChar char=""/>
              <a:defRPr/>
            </a:pPr>
            <a:r>
              <a:rPr lang="en-US" kern="1200" dirty="0" smtClean="0">
                <a:solidFill>
                  <a:srgbClr val="FFFFFF"/>
                </a:solidFill>
                <a:ea typeface="+mn-ea"/>
              </a:rPr>
              <a:t>104: DQF = 1 </a:t>
            </a:r>
            <a:r>
              <a:rPr lang="en-US" kern="1200" dirty="0">
                <a:solidFill>
                  <a:srgbClr val="FFC000"/>
                </a:solidFill>
              </a:rPr>
              <a:t>but </a:t>
            </a:r>
            <a:r>
              <a:rPr lang="en-US" kern="1200" dirty="0" smtClean="0">
                <a:solidFill>
                  <a:srgbClr val="FFFFFF"/>
                </a:solidFill>
                <a:ea typeface="+mn-ea"/>
              </a:rPr>
              <a:t>PQI = 0       </a:t>
            </a:r>
            <a:r>
              <a:rPr lang="en-US" kern="1200" dirty="0" smtClean="0">
                <a:solidFill>
                  <a:srgbClr val="FF0000"/>
                </a:solidFill>
                <a:ea typeface="+mn-ea"/>
              </a:rPr>
              <a:t>should be 1</a:t>
            </a:r>
          </a:p>
          <a:p>
            <a:pPr marL="228600" indent="-228600">
              <a:spcBef>
                <a:spcPts val="580"/>
              </a:spcBef>
              <a:buClr>
                <a:srgbClr val="4F81BD"/>
              </a:buClr>
              <a:buSzPct val="85000"/>
              <a:buFont typeface="Wingdings 2"/>
              <a:buChar char=""/>
              <a:defRPr/>
            </a:pPr>
            <a:r>
              <a:rPr lang="en-US" kern="1200" dirty="0" smtClean="0">
                <a:solidFill>
                  <a:srgbClr val="FFFFFF"/>
                </a:solidFill>
                <a:ea typeface="+mn-ea"/>
              </a:rPr>
              <a:t>111*: DQF = 1 and PQI = 1, 2, or 3 </a:t>
            </a:r>
            <a:r>
              <a:rPr lang="en-US" kern="1200" dirty="0" smtClean="0">
                <a:solidFill>
                  <a:srgbClr val="FFC000"/>
                </a:solidFill>
                <a:ea typeface="+mn-ea"/>
              </a:rPr>
              <a:t>but </a:t>
            </a:r>
            <a:r>
              <a:rPr lang="en-US" kern="1200" dirty="0" smtClean="0">
                <a:solidFill>
                  <a:srgbClr val="FFFFFF"/>
                </a:solidFill>
                <a:ea typeface="+mn-ea"/>
              </a:rPr>
              <a:t>LST retrieved                      </a:t>
            </a:r>
            <a:r>
              <a:rPr lang="en-US" kern="1200" dirty="0" smtClean="0">
                <a:solidFill>
                  <a:srgbClr val="FF0000"/>
                </a:solidFill>
                <a:ea typeface="+mn-ea"/>
              </a:rPr>
              <a:t>should be no retrieval</a:t>
            </a:r>
          </a:p>
        </p:txBody>
      </p:sp>
      <p:sp>
        <p:nvSpPr>
          <p:cNvPr id="7" name="Content Placeholder 2"/>
          <p:cNvSpPr txBox="1">
            <a:spLocks/>
          </p:cNvSpPr>
          <p:nvPr/>
        </p:nvSpPr>
        <p:spPr>
          <a:xfrm>
            <a:off x="626707" y="3962392"/>
            <a:ext cx="3886200" cy="2243099"/>
          </a:xfrm>
          <a:prstGeom prst="rect">
            <a:avLst/>
          </a:prstGeom>
          <a:ln>
            <a:noFill/>
          </a:ln>
        </p:spPr>
        <p:txBody>
          <a:bodyPr vert="horz">
            <a:normAutofit/>
          </a:bodyPr>
          <a:lstStyle/>
          <a:p>
            <a:pPr marL="228600" indent="-228600">
              <a:spcBef>
                <a:spcPts val="580"/>
              </a:spcBef>
              <a:buClr>
                <a:srgbClr val="4F81BD"/>
              </a:buClr>
              <a:buSzPct val="85000"/>
              <a:buFont typeface="Wingdings 2"/>
              <a:buChar char=""/>
            </a:pPr>
            <a:r>
              <a:rPr lang="en-US" dirty="0" smtClean="0">
                <a:solidFill>
                  <a:srgbClr val="FFFFFF"/>
                </a:solidFill>
              </a:rPr>
              <a:t>201: DQF = 0 </a:t>
            </a:r>
            <a:r>
              <a:rPr lang="en-US" kern="1200" dirty="0">
                <a:solidFill>
                  <a:srgbClr val="FFC000"/>
                </a:solidFill>
              </a:rPr>
              <a:t>but </a:t>
            </a:r>
            <a:r>
              <a:rPr lang="en-US" dirty="0" smtClean="0">
                <a:solidFill>
                  <a:srgbClr val="FFFFFF"/>
                </a:solidFill>
              </a:rPr>
              <a:t>PQI = 2</a:t>
            </a:r>
          </a:p>
          <a:p>
            <a:pPr marL="228600" indent="-228600">
              <a:spcBef>
                <a:spcPts val="580"/>
              </a:spcBef>
              <a:buClr>
                <a:srgbClr val="4F81BD"/>
              </a:buClr>
              <a:buSzPct val="85000"/>
              <a:buFont typeface="Wingdings 2"/>
              <a:buChar char=""/>
            </a:pPr>
            <a:r>
              <a:rPr lang="en-US" dirty="0" smtClean="0">
                <a:solidFill>
                  <a:srgbClr val="FFFFFF"/>
                </a:solidFill>
              </a:rPr>
              <a:t>202: DQF = 0 </a:t>
            </a:r>
            <a:r>
              <a:rPr lang="en-US" kern="1200" dirty="0">
                <a:solidFill>
                  <a:srgbClr val="FFC000"/>
                </a:solidFill>
              </a:rPr>
              <a:t>but </a:t>
            </a:r>
            <a:r>
              <a:rPr lang="en-US" dirty="0" smtClean="0">
                <a:solidFill>
                  <a:srgbClr val="FFFFFF"/>
                </a:solidFill>
              </a:rPr>
              <a:t>PQI = 3</a:t>
            </a:r>
          </a:p>
          <a:p>
            <a:pPr marL="228600" indent="-228600">
              <a:spcBef>
                <a:spcPts val="580"/>
              </a:spcBef>
              <a:buClr>
                <a:srgbClr val="4F81BD"/>
              </a:buClr>
              <a:buSzPct val="85000"/>
              <a:buFont typeface="Wingdings 2"/>
              <a:buChar char=""/>
            </a:pPr>
            <a:r>
              <a:rPr lang="en-US" dirty="0" smtClean="0">
                <a:solidFill>
                  <a:srgbClr val="FFFFFF"/>
                </a:solidFill>
              </a:rPr>
              <a:t>203: DQF = 1 </a:t>
            </a:r>
            <a:r>
              <a:rPr lang="en-US" kern="1200" dirty="0">
                <a:solidFill>
                  <a:srgbClr val="FFC000"/>
                </a:solidFill>
              </a:rPr>
              <a:t>but </a:t>
            </a:r>
            <a:r>
              <a:rPr lang="en-US" dirty="0" smtClean="0">
                <a:solidFill>
                  <a:srgbClr val="FFFFFF"/>
                </a:solidFill>
              </a:rPr>
              <a:t>PQI = 0</a:t>
            </a:r>
          </a:p>
          <a:p>
            <a:pPr marL="228600" indent="-228600">
              <a:spcBef>
                <a:spcPts val="580"/>
              </a:spcBef>
              <a:buClr>
                <a:srgbClr val="4F81BD"/>
              </a:buClr>
              <a:buSzPct val="85000"/>
              <a:buFont typeface="Wingdings 2"/>
              <a:buChar char=""/>
            </a:pPr>
            <a:r>
              <a:rPr lang="en-US" dirty="0" smtClean="0">
                <a:solidFill>
                  <a:srgbClr val="FFFFFF"/>
                </a:solidFill>
              </a:rPr>
              <a:t>204: DQF = 1 </a:t>
            </a:r>
            <a:r>
              <a:rPr lang="en-US" kern="1200" dirty="0">
                <a:solidFill>
                  <a:srgbClr val="FFC000"/>
                </a:solidFill>
              </a:rPr>
              <a:t>but </a:t>
            </a:r>
            <a:r>
              <a:rPr lang="en-US" dirty="0" smtClean="0">
                <a:solidFill>
                  <a:srgbClr val="FFFFFF"/>
                </a:solidFill>
              </a:rPr>
              <a:t>PQI = 1</a:t>
            </a:r>
          </a:p>
          <a:p>
            <a:pPr marL="228600" indent="-228600">
              <a:spcBef>
                <a:spcPts val="580"/>
              </a:spcBef>
              <a:buClr>
                <a:srgbClr val="4F81BD"/>
              </a:buClr>
              <a:buSzPct val="85000"/>
              <a:buFont typeface="Wingdings 2"/>
              <a:buChar char=""/>
            </a:pPr>
            <a:r>
              <a:rPr lang="en-US" dirty="0" smtClean="0">
                <a:solidFill>
                  <a:srgbClr val="FFFFFF"/>
                </a:solidFill>
              </a:rPr>
              <a:t>211: DQF = 1 and PQI = 2 or 3 </a:t>
            </a:r>
            <a:r>
              <a:rPr lang="en-US" kern="1200" dirty="0">
                <a:solidFill>
                  <a:srgbClr val="FFC000"/>
                </a:solidFill>
              </a:rPr>
              <a:t>but </a:t>
            </a:r>
            <a:r>
              <a:rPr lang="en-US" dirty="0" smtClean="0">
                <a:solidFill>
                  <a:srgbClr val="FFFFFF"/>
                </a:solidFill>
              </a:rPr>
              <a:t>LST retrieved</a:t>
            </a:r>
            <a:endParaRPr lang="en-US" b="1" dirty="0" smtClean="0">
              <a:solidFill>
                <a:srgbClr val="FF0000"/>
              </a:solidFill>
            </a:endParaRPr>
          </a:p>
        </p:txBody>
      </p:sp>
      <p:sp>
        <p:nvSpPr>
          <p:cNvPr id="8" name="Content Placeholder 2"/>
          <p:cNvSpPr txBox="1">
            <a:spLocks/>
          </p:cNvSpPr>
          <p:nvPr/>
        </p:nvSpPr>
        <p:spPr>
          <a:xfrm>
            <a:off x="4722841" y="1461796"/>
            <a:ext cx="3886200" cy="1747935"/>
          </a:xfrm>
          <a:prstGeom prst="rect">
            <a:avLst/>
          </a:prstGeom>
          <a:ln>
            <a:noFill/>
          </a:ln>
        </p:spPr>
        <p:txBody>
          <a:bodyPr vert="horz">
            <a:normAutofit/>
          </a:bodyPr>
          <a:lstStyle/>
          <a:p>
            <a:pPr marL="228600" indent="-228600">
              <a:spcBef>
                <a:spcPts val="580"/>
              </a:spcBef>
              <a:buClr>
                <a:srgbClr val="4F81BD"/>
              </a:buClr>
              <a:buSzPct val="85000"/>
              <a:buFont typeface="Wingdings 2"/>
              <a:buChar char=""/>
            </a:pPr>
            <a:r>
              <a:rPr lang="en-US" dirty="0" smtClean="0">
                <a:solidFill>
                  <a:srgbClr val="FFFFFF"/>
                </a:solidFill>
              </a:rPr>
              <a:t>301*: DQF = 0 </a:t>
            </a:r>
            <a:r>
              <a:rPr lang="en-US" kern="1200" dirty="0">
                <a:solidFill>
                  <a:srgbClr val="FFC000"/>
                </a:solidFill>
              </a:rPr>
              <a:t>but </a:t>
            </a:r>
            <a:r>
              <a:rPr lang="en-US" dirty="0" smtClean="0">
                <a:solidFill>
                  <a:srgbClr val="FFFFFF"/>
                </a:solidFill>
              </a:rPr>
              <a:t>PQI = 3  </a:t>
            </a:r>
            <a:r>
              <a:rPr lang="en-US" sz="1200" kern="1200" dirty="0" smtClean="0">
                <a:solidFill>
                  <a:srgbClr val="FF0000"/>
                </a:solidFill>
              </a:rPr>
              <a:t>should </a:t>
            </a:r>
            <a:r>
              <a:rPr lang="en-US" sz="1200" kern="1200" dirty="0">
                <a:solidFill>
                  <a:srgbClr val="FF0000"/>
                </a:solidFill>
              </a:rPr>
              <a:t>be </a:t>
            </a:r>
            <a:r>
              <a:rPr lang="en-US" sz="1200" kern="1200" dirty="0" smtClean="0">
                <a:solidFill>
                  <a:srgbClr val="FF0000"/>
                </a:solidFill>
              </a:rPr>
              <a:t>0,1, or 2</a:t>
            </a:r>
            <a:endParaRPr lang="en-US" sz="1200" dirty="0" smtClean="0">
              <a:solidFill>
                <a:srgbClr val="FFFFFF"/>
              </a:solidFill>
            </a:endParaRPr>
          </a:p>
          <a:p>
            <a:pPr marL="228600" indent="-228600">
              <a:spcBef>
                <a:spcPts val="580"/>
              </a:spcBef>
              <a:buClr>
                <a:srgbClr val="4F81BD"/>
              </a:buClr>
              <a:buSzPct val="85000"/>
              <a:buFont typeface="Wingdings 2"/>
              <a:buChar char=""/>
            </a:pPr>
            <a:r>
              <a:rPr lang="en-US" dirty="0" smtClean="0">
                <a:solidFill>
                  <a:srgbClr val="FFFFFF"/>
                </a:solidFill>
              </a:rPr>
              <a:t>302: DQF = 1 </a:t>
            </a:r>
            <a:r>
              <a:rPr lang="en-US" kern="1200" dirty="0">
                <a:solidFill>
                  <a:srgbClr val="FFC000"/>
                </a:solidFill>
              </a:rPr>
              <a:t>but </a:t>
            </a:r>
            <a:r>
              <a:rPr lang="en-US" dirty="0" smtClean="0">
                <a:solidFill>
                  <a:srgbClr val="FFFFFF"/>
                </a:solidFill>
              </a:rPr>
              <a:t>PQI = 0</a:t>
            </a:r>
          </a:p>
          <a:p>
            <a:pPr marL="228600" indent="-228600">
              <a:spcBef>
                <a:spcPts val="580"/>
              </a:spcBef>
              <a:buClr>
                <a:srgbClr val="4F81BD"/>
              </a:buClr>
              <a:buSzPct val="85000"/>
              <a:buFont typeface="Wingdings 2"/>
              <a:buChar char=""/>
            </a:pPr>
            <a:r>
              <a:rPr lang="en-US" dirty="0" smtClean="0">
                <a:solidFill>
                  <a:srgbClr val="FFFFFF"/>
                </a:solidFill>
              </a:rPr>
              <a:t>303: DQF = 1 </a:t>
            </a:r>
            <a:r>
              <a:rPr lang="en-US" kern="1200" dirty="0">
                <a:solidFill>
                  <a:srgbClr val="FFC000"/>
                </a:solidFill>
              </a:rPr>
              <a:t>but </a:t>
            </a:r>
            <a:r>
              <a:rPr lang="en-US" dirty="0" smtClean="0">
                <a:solidFill>
                  <a:srgbClr val="FFFFFF"/>
                </a:solidFill>
              </a:rPr>
              <a:t>PQI = 1</a:t>
            </a:r>
          </a:p>
          <a:p>
            <a:pPr marL="228600" indent="-228600">
              <a:spcBef>
                <a:spcPts val="580"/>
              </a:spcBef>
              <a:buClr>
                <a:srgbClr val="4F81BD"/>
              </a:buClr>
              <a:buSzPct val="85000"/>
              <a:buFont typeface="Wingdings 2"/>
              <a:buChar char=""/>
            </a:pPr>
            <a:r>
              <a:rPr lang="en-US" dirty="0" smtClean="0">
                <a:solidFill>
                  <a:srgbClr val="FFFFFF"/>
                </a:solidFill>
              </a:rPr>
              <a:t>304: DQF = 1 </a:t>
            </a:r>
            <a:r>
              <a:rPr lang="en-US" kern="1200" dirty="0">
                <a:solidFill>
                  <a:srgbClr val="FFC000"/>
                </a:solidFill>
              </a:rPr>
              <a:t>but </a:t>
            </a:r>
            <a:r>
              <a:rPr lang="en-US" dirty="0" smtClean="0">
                <a:solidFill>
                  <a:srgbClr val="FFFFFF"/>
                </a:solidFill>
              </a:rPr>
              <a:t>PQI = 2</a:t>
            </a:r>
          </a:p>
          <a:p>
            <a:pPr marL="228600" indent="-228600">
              <a:spcBef>
                <a:spcPts val="580"/>
              </a:spcBef>
              <a:buClr>
                <a:srgbClr val="4F81BD"/>
              </a:buClr>
              <a:buSzPct val="85000"/>
              <a:buFont typeface="Wingdings 2"/>
              <a:buChar char=""/>
            </a:pPr>
            <a:r>
              <a:rPr lang="en-US" dirty="0" smtClean="0">
                <a:solidFill>
                  <a:srgbClr val="FFFFFF"/>
                </a:solidFill>
              </a:rPr>
              <a:t>311: DQF = 1 and PQI = 3 </a:t>
            </a:r>
            <a:r>
              <a:rPr lang="en-US" kern="1200" dirty="0">
                <a:solidFill>
                  <a:srgbClr val="FFC000"/>
                </a:solidFill>
              </a:rPr>
              <a:t>but </a:t>
            </a:r>
            <a:r>
              <a:rPr lang="en-US" dirty="0" smtClean="0">
                <a:solidFill>
                  <a:srgbClr val="FFFFFF"/>
                </a:solidFill>
              </a:rPr>
              <a:t> LST retrieved</a:t>
            </a:r>
          </a:p>
        </p:txBody>
      </p:sp>
      <p:sp>
        <p:nvSpPr>
          <p:cNvPr id="9" name="Content Placeholder 2"/>
          <p:cNvSpPr txBox="1">
            <a:spLocks/>
          </p:cNvSpPr>
          <p:nvPr/>
        </p:nvSpPr>
        <p:spPr>
          <a:xfrm>
            <a:off x="4732171" y="3937519"/>
            <a:ext cx="3886200" cy="2845837"/>
          </a:xfrm>
          <a:prstGeom prst="rect">
            <a:avLst/>
          </a:prstGeom>
          <a:ln>
            <a:noFill/>
          </a:ln>
        </p:spPr>
        <p:txBody>
          <a:bodyPr vert="horz">
            <a:normAutofit/>
          </a:bodyPr>
          <a:lstStyle/>
          <a:p>
            <a:pPr marL="228600" indent="-228600">
              <a:spcBef>
                <a:spcPts val="580"/>
              </a:spcBef>
              <a:buClr>
                <a:srgbClr val="4F81BD"/>
              </a:buClr>
              <a:buSzPct val="85000"/>
              <a:buFont typeface="Wingdings 2"/>
              <a:buChar char=""/>
              <a:defRPr/>
            </a:pPr>
            <a:r>
              <a:rPr lang="en-US" dirty="0" smtClean="0">
                <a:solidFill>
                  <a:srgbClr val="FFFFFF"/>
                </a:solidFill>
              </a:rPr>
              <a:t>401</a:t>
            </a:r>
            <a:r>
              <a:rPr lang="en-US" dirty="0">
                <a:solidFill>
                  <a:srgbClr val="FFFFFF"/>
                </a:solidFill>
              </a:rPr>
              <a:t>: DQF = 0 </a:t>
            </a:r>
            <a:r>
              <a:rPr lang="en-US" kern="1200" dirty="0">
                <a:solidFill>
                  <a:srgbClr val="FFC000"/>
                </a:solidFill>
              </a:rPr>
              <a:t>but </a:t>
            </a:r>
            <a:r>
              <a:rPr lang="en-US" dirty="0" smtClean="0">
                <a:solidFill>
                  <a:srgbClr val="FFFFFF"/>
                </a:solidFill>
              </a:rPr>
              <a:t>PQI </a:t>
            </a:r>
            <a:r>
              <a:rPr lang="en-US" dirty="0">
                <a:solidFill>
                  <a:srgbClr val="FFFFFF"/>
                </a:solidFill>
              </a:rPr>
              <a:t>= </a:t>
            </a:r>
            <a:r>
              <a:rPr lang="en-US" dirty="0" smtClean="0">
                <a:solidFill>
                  <a:srgbClr val="FFFFFF"/>
                </a:solidFill>
              </a:rPr>
              <a:t>2  </a:t>
            </a:r>
            <a:r>
              <a:rPr lang="en-US" kern="1200" dirty="0">
                <a:solidFill>
                  <a:srgbClr val="FF0000"/>
                </a:solidFill>
              </a:rPr>
              <a:t>should be </a:t>
            </a:r>
            <a:r>
              <a:rPr lang="en-US" kern="1200" dirty="0" smtClean="0">
                <a:solidFill>
                  <a:srgbClr val="FF0000"/>
                </a:solidFill>
              </a:rPr>
              <a:t>0 or 1</a:t>
            </a:r>
            <a:endParaRPr lang="en-US" dirty="0">
              <a:solidFill>
                <a:srgbClr val="FFFFFF"/>
              </a:solidFill>
            </a:endParaRPr>
          </a:p>
          <a:p>
            <a:pPr marL="228600" indent="-228600">
              <a:spcBef>
                <a:spcPts val="580"/>
              </a:spcBef>
              <a:buClr>
                <a:srgbClr val="4F81BD"/>
              </a:buClr>
              <a:buSzPct val="85000"/>
              <a:buFont typeface="Wingdings 2"/>
              <a:buChar char=""/>
              <a:defRPr/>
            </a:pPr>
            <a:r>
              <a:rPr lang="en-US" dirty="0">
                <a:solidFill>
                  <a:srgbClr val="FFFFFF"/>
                </a:solidFill>
              </a:rPr>
              <a:t>402: DQF = 1 </a:t>
            </a:r>
            <a:r>
              <a:rPr lang="en-US" kern="1200" dirty="0">
                <a:solidFill>
                  <a:srgbClr val="FFC000"/>
                </a:solidFill>
              </a:rPr>
              <a:t>but </a:t>
            </a:r>
            <a:r>
              <a:rPr lang="en-US" dirty="0" smtClean="0">
                <a:solidFill>
                  <a:srgbClr val="FFFFFF"/>
                </a:solidFill>
              </a:rPr>
              <a:t>PQI </a:t>
            </a:r>
            <a:r>
              <a:rPr lang="en-US" dirty="0">
                <a:solidFill>
                  <a:srgbClr val="FFFFFF"/>
                </a:solidFill>
              </a:rPr>
              <a:t>= 0</a:t>
            </a:r>
          </a:p>
          <a:p>
            <a:pPr marL="228600" indent="-228600">
              <a:spcBef>
                <a:spcPts val="580"/>
              </a:spcBef>
              <a:buClr>
                <a:srgbClr val="4F81BD"/>
              </a:buClr>
              <a:buSzPct val="85000"/>
              <a:buFont typeface="Wingdings 2"/>
              <a:buChar char=""/>
              <a:defRPr/>
            </a:pPr>
            <a:r>
              <a:rPr lang="en-US" dirty="0">
                <a:solidFill>
                  <a:srgbClr val="FFFFFF"/>
                </a:solidFill>
              </a:rPr>
              <a:t>403: DQF = 1 </a:t>
            </a:r>
            <a:r>
              <a:rPr lang="en-US" kern="1200" dirty="0">
                <a:solidFill>
                  <a:srgbClr val="FFC000"/>
                </a:solidFill>
              </a:rPr>
              <a:t>but </a:t>
            </a:r>
            <a:r>
              <a:rPr lang="en-US" dirty="0" smtClean="0">
                <a:solidFill>
                  <a:srgbClr val="FFFFFF"/>
                </a:solidFill>
              </a:rPr>
              <a:t>PQI </a:t>
            </a:r>
            <a:r>
              <a:rPr lang="en-US" dirty="0">
                <a:solidFill>
                  <a:srgbClr val="FFFFFF"/>
                </a:solidFill>
              </a:rPr>
              <a:t>= 1</a:t>
            </a:r>
          </a:p>
          <a:p>
            <a:pPr marL="228600" indent="-228600">
              <a:spcBef>
                <a:spcPts val="580"/>
              </a:spcBef>
              <a:buClr>
                <a:srgbClr val="4F81BD"/>
              </a:buClr>
              <a:buSzPct val="85000"/>
              <a:buFont typeface="Wingdings 2"/>
              <a:buChar char=""/>
              <a:defRPr/>
            </a:pPr>
            <a:r>
              <a:rPr lang="en-US" dirty="0" smtClean="0">
                <a:solidFill>
                  <a:srgbClr val="FFFFFF"/>
                </a:solidFill>
              </a:rPr>
              <a:t>404*: </a:t>
            </a:r>
            <a:r>
              <a:rPr lang="en-US" dirty="0">
                <a:solidFill>
                  <a:srgbClr val="FFFFFF"/>
                </a:solidFill>
              </a:rPr>
              <a:t>PQI = 3 </a:t>
            </a:r>
            <a:r>
              <a:rPr lang="en-US" dirty="0" smtClean="0">
                <a:solidFill>
                  <a:srgbClr val="FFFFFF"/>
                </a:solidFill>
              </a:rPr>
              <a:t>                      </a:t>
            </a:r>
            <a:r>
              <a:rPr lang="en-US" sz="1200" dirty="0">
                <a:solidFill>
                  <a:srgbClr val="FF0000"/>
                </a:solidFill>
              </a:rPr>
              <a:t>Should be </a:t>
            </a:r>
            <a:r>
              <a:rPr lang="en-US" sz="1200" dirty="0" smtClean="0">
                <a:solidFill>
                  <a:srgbClr val="FF0000"/>
                </a:solidFill>
              </a:rPr>
              <a:t>0,1,or 2</a:t>
            </a:r>
            <a:endParaRPr lang="en-US" sz="1200" dirty="0">
              <a:solidFill>
                <a:srgbClr val="FFFFFF"/>
              </a:solidFill>
            </a:endParaRPr>
          </a:p>
          <a:p>
            <a:pPr marL="228600" indent="-228600">
              <a:spcBef>
                <a:spcPts val="580"/>
              </a:spcBef>
              <a:buClr>
                <a:srgbClr val="4F81BD"/>
              </a:buClr>
              <a:buSzPct val="85000"/>
              <a:buFont typeface="Wingdings 2"/>
              <a:buChar char=""/>
              <a:defRPr/>
            </a:pPr>
            <a:r>
              <a:rPr lang="en-US" dirty="0">
                <a:solidFill>
                  <a:srgbClr val="FFFFFF"/>
                </a:solidFill>
              </a:rPr>
              <a:t>411: 250.&lt;=LST&lt;=330. </a:t>
            </a:r>
            <a:r>
              <a:rPr lang="en-US" kern="1200" dirty="0">
                <a:solidFill>
                  <a:srgbClr val="FFC000"/>
                </a:solidFill>
              </a:rPr>
              <a:t>but </a:t>
            </a:r>
            <a:r>
              <a:rPr lang="en-US" dirty="0" smtClean="0">
                <a:solidFill>
                  <a:srgbClr val="FFFFFF"/>
                </a:solidFill>
              </a:rPr>
              <a:t>PQI</a:t>
            </a:r>
            <a:r>
              <a:rPr lang="en-US" dirty="0">
                <a:solidFill>
                  <a:srgbClr val="FFFFFF"/>
                </a:solidFill>
              </a:rPr>
              <a:t>&lt;&gt;0</a:t>
            </a:r>
          </a:p>
          <a:p>
            <a:pPr marL="228600" indent="-228600">
              <a:spcBef>
                <a:spcPts val="580"/>
              </a:spcBef>
              <a:buClr>
                <a:srgbClr val="4F81BD"/>
              </a:buClr>
              <a:buSzPct val="85000"/>
              <a:buFont typeface="Wingdings 2"/>
              <a:buChar char=""/>
              <a:defRPr/>
            </a:pPr>
            <a:r>
              <a:rPr lang="en-US" dirty="0">
                <a:solidFill>
                  <a:srgbClr val="FFFFFF"/>
                </a:solidFill>
              </a:rPr>
              <a:t>412: invalid LST </a:t>
            </a:r>
            <a:r>
              <a:rPr lang="en-US" kern="1200" dirty="0">
                <a:solidFill>
                  <a:srgbClr val="FFC000"/>
                </a:solidFill>
              </a:rPr>
              <a:t>but </a:t>
            </a:r>
            <a:r>
              <a:rPr lang="en-US" dirty="0" smtClean="0">
                <a:solidFill>
                  <a:srgbClr val="FFFFFF"/>
                </a:solidFill>
              </a:rPr>
              <a:t>DQF(availability</a:t>
            </a:r>
            <a:r>
              <a:rPr lang="en-US" dirty="0">
                <a:solidFill>
                  <a:srgbClr val="FFFFFF"/>
                </a:solidFill>
              </a:rPr>
              <a:t>)=0 and DQF(surface type)=0 and DQF(cloud)=0 and PQI (quality)&lt;&gt;2</a:t>
            </a:r>
          </a:p>
          <a:p>
            <a:pPr marL="228600" indent="-228600">
              <a:spcBef>
                <a:spcPts val="580"/>
              </a:spcBef>
              <a:buClr>
                <a:srgbClr val="4F81BD"/>
              </a:buClr>
              <a:buSzPct val="85000"/>
              <a:buFont typeface="Wingdings 2"/>
              <a:buChar char=""/>
              <a:defRPr/>
            </a:pPr>
            <a:r>
              <a:rPr lang="en-US" dirty="0">
                <a:solidFill>
                  <a:srgbClr val="FFFFFF"/>
                </a:solidFill>
              </a:rPr>
              <a:t>413: 213.&lt;=LST&lt;250. </a:t>
            </a:r>
            <a:r>
              <a:rPr lang="en-US" kern="1200" dirty="0">
                <a:solidFill>
                  <a:srgbClr val="FFC000"/>
                </a:solidFill>
              </a:rPr>
              <a:t>but </a:t>
            </a:r>
            <a:r>
              <a:rPr lang="en-US" dirty="0" smtClean="0">
                <a:solidFill>
                  <a:srgbClr val="FFFFFF"/>
                </a:solidFill>
              </a:rPr>
              <a:t>PQI</a:t>
            </a:r>
            <a:r>
              <a:rPr lang="en-US" dirty="0">
                <a:solidFill>
                  <a:srgbClr val="FFFFFF"/>
                </a:solidFill>
              </a:rPr>
              <a:t>&lt;&gt;1</a:t>
            </a:r>
          </a:p>
          <a:p>
            <a:pPr marL="228600" indent="-228600">
              <a:spcBef>
                <a:spcPts val="580"/>
              </a:spcBef>
              <a:buClr>
                <a:srgbClr val="4F81BD"/>
              </a:buClr>
              <a:buSzPct val="85000"/>
              <a:buFont typeface="Wingdings 2"/>
              <a:buChar char=""/>
              <a:defRPr/>
            </a:pPr>
            <a:r>
              <a:rPr lang="en-US" dirty="0">
                <a:solidFill>
                  <a:srgbClr val="FFFFFF"/>
                </a:solidFill>
              </a:rPr>
              <a:t>414: (LST&lt;213. or LST&gt;330.) </a:t>
            </a:r>
            <a:r>
              <a:rPr lang="en-US" kern="1200" dirty="0">
                <a:solidFill>
                  <a:srgbClr val="FFC000"/>
                </a:solidFill>
              </a:rPr>
              <a:t>but </a:t>
            </a:r>
            <a:r>
              <a:rPr lang="en-US" dirty="0" smtClean="0">
                <a:solidFill>
                  <a:srgbClr val="FFFFFF"/>
                </a:solidFill>
              </a:rPr>
              <a:t>PQI</a:t>
            </a:r>
            <a:r>
              <a:rPr lang="en-US" dirty="0">
                <a:solidFill>
                  <a:srgbClr val="FFFFFF"/>
                </a:solidFill>
              </a:rPr>
              <a:t>&lt;&gt;</a:t>
            </a:r>
            <a:r>
              <a:rPr lang="en-US" dirty="0" smtClean="0">
                <a:solidFill>
                  <a:srgbClr val="FFFFFF"/>
                </a:solidFill>
              </a:rPr>
              <a:t>2</a:t>
            </a:r>
          </a:p>
        </p:txBody>
      </p:sp>
      <p:sp>
        <p:nvSpPr>
          <p:cNvPr id="11" name="TextBox 10"/>
          <p:cNvSpPr txBox="1"/>
          <p:nvPr/>
        </p:nvSpPr>
        <p:spPr>
          <a:xfrm>
            <a:off x="1819468" y="970378"/>
            <a:ext cx="1259633" cy="338554"/>
          </a:xfrm>
          <a:prstGeom prst="rect">
            <a:avLst/>
          </a:prstGeom>
          <a:noFill/>
        </p:spPr>
        <p:txBody>
          <a:bodyPr wrap="square" rtlCol="0">
            <a:spAutoFit/>
          </a:bodyPr>
          <a:lstStyle/>
          <a:p>
            <a:r>
              <a:rPr lang="en-US" sz="1600" b="1" dirty="0" smtClean="0">
                <a:solidFill>
                  <a:srgbClr val="FFFFFF"/>
                </a:solidFill>
              </a:rPr>
              <a:t>Availability</a:t>
            </a:r>
            <a:endParaRPr lang="en-US" sz="1600" b="1" dirty="0">
              <a:solidFill>
                <a:srgbClr val="FFFFFF"/>
              </a:solidFill>
            </a:endParaRPr>
          </a:p>
        </p:txBody>
      </p:sp>
      <p:sp>
        <p:nvSpPr>
          <p:cNvPr id="12" name="TextBox 11"/>
          <p:cNvSpPr txBox="1"/>
          <p:nvPr/>
        </p:nvSpPr>
        <p:spPr>
          <a:xfrm>
            <a:off x="1654646" y="3511411"/>
            <a:ext cx="1405813" cy="338554"/>
          </a:xfrm>
          <a:prstGeom prst="rect">
            <a:avLst/>
          </a:prstGeom>
          <a:noFill/>
        </p:spPr>
        <p:txBody>
          <a:bodyPr wrap="square" rtlCol="0">
            <a:spAutoFit/>
          </a:bodyPr>
          <a:lstStyle/>
          <a:p>
            <a:r>
              <a:rPr lang="en-US" sz="1600" b="1" dirty="0" smtClean="0">
                <a:solidFill>
                  <a:srgbClr val="FFFFFF"/>
                </a:solidFill>
              </a:rPr>
              <a:t>Cloud Index</a:t>
            </a:r>
            <a:endParaRPr lang="en-US" sz="1600" b="1" dirty="0">
              <a:solidFill>
                <a:srgbClr val="FFFFFF"/>
              </a:solidFill>
            </a:endParaRPr>
          </a:p>
        </p:txBody>
      </p:sp>
      <p:sp>
        <p:nvSpPr>
          <p:cNvPr id="13" name="TextBox 12"/>
          <p:cNvSpPr txBox="1"/>
          <p:nvPr/>
        </p:nvSpPr>
        <p:spPr>
          <a:xfrm>
            <a:off x="5903167" y="3486538"/>
            <a:ext cx="1405813" cy="338554"/>
          </a:xfrm>
          <a:prstGeom prst="rect">
            <a:avLst/>
          </a:prstGeom>
          <a:noFill/>
        </p:spPr>
        <p:txBody>
          <a:bodyPr wrap="square" rtlCol="0">
            <a:spAutoFit/>
          </a:bodyPr>
          <a:lstStyle/>
          <a:p>
            <a:r>
              <a:rPr lang="en-US" sz="1600" b="1" dirty="0" smtClean="0">
                <a:solidFill>
                  <a:srgbClr val="FFFFFF"/>
                </a:solidFill>
              </a:rPr>
              <a:t>LST Quality</a:t>
            </a:r>
            <a:endParaRPr lang="en-US" sz="1600" b="1" dirty="0">
              <a:solidFill>
                <a:srgbClr val="FFFFFF"/>
              </a:solidFill>
            </a:endParaRPr>
          </a:p>
        </p:txBody>
      </p:sp>
      <p:sp>
        <p:nvSpPr>
          <p:cNvPr id="14" name="TextBox 13"/>
          <p:cNvSpPr txBox="1"/>
          <p:nvPr/>
        </p:nvSpPr>
        <p:spPr>
          <a:xfrm>
            <a:off x="5875174" y="967271"/>
            <a:ext cx="1496009" cy="338554"/>
          </a:xfrm>
          <a:prstGeom prst="rect">
            <a:avLst/>
          </a:prstGeom>
          <a:noFill/>
        </p:spPr>
        <p:txBody>
          <a:bodyPr wrap="square" rtlCol="0">
            <a:spAutoFit/>
          </a:bodyPr>
          <a:lstStyle/>
          <a:p>
            <a:r>
              <a:rPr lang="en-US" sz="1600" b="1" dirty="0" smtClean="0">
                <a:solidFill>
                  <a:srgbClr val="FFFFFF"/>
                </a:solidFill>
              </a:rPr>
              <a:t>Surface Type</a:t>
            </a:r>
            <a:endParaRPr lang="en-US" sz="1600" b="1" dirty="0">
              <a:solidFill>
                <a:srgbClr val="FFFFFF"/>
              </a:solidFill>
            </a:endParaRPr>
          </a:p>
        </p:txBody>
      </p:sp>
      <p:sp>
        <p:nvSpPr>
          <p:cNvPr id="15" name="Slide Number Placeholder 14"/>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62</a:t>
            </a:fld>
            <a:endParaRPr lang="en-US" sz="1200">
              <a:solidFill>
                <a:srgbClr val="FFFFFF"/>
              </a:solidFill>
              <a:latin typeface="Calibri"/>
              <a:ea typeface="Calibri"/>
              <a:cs typeface="Calibri"/>
              <a:sym typeface="Calibri"/>
            </a:endParaRPr>
          </a:p>
        </p:txBody>
      </p:sp>
      <p:sp>
        <p:nvSpPr>
          <p:cNvPr id="16" name="TextBox 15"/>
          <p:cNvSpPr txBox="1"/>
          <p:nvPr/>
        </p:nvSpPr>
        <p:spPr>
          <a:xfrm>
            <a:off x="572277" y="6335635"/>
            <a:ext cx="2051180" cy="338554"/>
          </a:xfrm>
          <a:prstGeom prst="rect">
            <a:avLst/>
          </a:prstGeom>
          <a:noFill/>
        </p:spPr>
        <p:txBody>
          <a:bodyPr wrap="square" rtlCol="0">
            <a:spAutoFit/>
          </a:bodyPr>
          <a:lstStyle/>
          <a:p>
            <a:r>
              <a:rPr lang="en-US" sz="1600" dirty="0" smtClean="0">
                <a:solidFill>
                  <a:srgbClr val="FFFFFF"/>
                </a:solidFill>
              </a:rPr>
              <a:t>*</a:t>
            </a:r>
            <a:r>
              <a:rPr lang="en-US" dirty="0" smtClean="0">
                <a:solidFill>
                  <a:srgbClr val="FFFFFF"/>
                </a:solidFill>
              </a:rPr>
              <a:t>NA </a:t>
            </a:r>
            <a:r>
              <a:rPr lang="en-US" dirty="0">
                <a:solidFill>
                  <a:srgbClr val="FFFFFF"/>
                </a:solidFill>
              </a:rPr>
              <a:t>to FD LST</a:t>
            </a:r>
            <a:endParaRPr lang="en-US" b="1" dirty="0">
              <a:solidFill>
                <a:srgbClr val="FFFFFF"/>
              </a:solidFill>
            </a:endParaRPr>
          </a:p>
        </p:txBody>
      </p:sp>
      <p:sp>
        <p:nvSpPr>
          <p:cNvPr id="3" name="Right Brace 2"/>
          <p:cNvSpPr/>
          <p:nvPr/>
        </p:nvSpPr>
        <p:spPr>
          <a:xfrm>
            <a:off x="3200400" y="4049476"/>
            <a:ext cx="97971" cy="398101"/>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7" name="TextBox 16"/>
          <p:cNvSpPr txBox="1"/>
          <p:nvPr/>
        </p:nvSpPr>
        <p:spPr>
          <a:xfrm>
            <a:off x="3243941" y="4109023"/>
            <a:ext cx="1384032" cy="276999"/>
          </a:xfrm>
          <a:prstGeom prst="rect">
            <a:avLst/>
          </a:prstGeom>
          <a:noFill/>
        </p:spPr>
        <p:txBody>
          <a:bodyPr wrap="square" rtlCol="0">
            <a:spAutoFit/>
          </a:bodyPr>
          <a:lstStyle/>
          <a:p>
            <a:r>
              <a:rPr lang="en-US" sz="1200" dirty="0" smtClean="0">
                <a:solidFill>
                  <a:srgbClr val="FF0000"/>
                </a:solidFill>
              </a:rPr>
              <a:t>Should be 0 or 1</a:t>
            </a:r>
            <a:endParaRPr lang="en-US" sz="1200" dirty="0">
              <a:solidFill>
                <a:srgbClr val="FF0000"/>
              </a:solidFill>
            </a:endParaRPr>
          </a:p>
        </p:txBody>
      </p:sp>
      <p:grpSp>
        <p:nvGrpSpPr>
          <p:cNvPr id="18" name="Group 17"/>
          <p:cNvGrpSpPr/>
          <p:nvPr/>
        </p:nvGrpSpPr>
        <p:grpSpPr>
          <a:xfrm>
            <a:off x="3200400" y="4637952"/>
            <a:ext cx="1427573" cy="398101"/>
            <a:chOff x="3200400" y="4049476"/>
            <a:chExt cx="1427573" cy="398101"/>
          </a:xfrm>
        </p:grpSpPr>
        <p:sp>
          <p:nvSpPr>
            <p:cNvPr id="19" name="Right Brace 18"/>
            <p:cNvSpPr/>
            <p:nvPr/>
          </p:nvSpPr>
          <p:spPr>
            <a:xfrm>
              <a:off x="3200400" y="4049476"/>
              <a:ext cx="97971" cy="398101"/>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0" name="TextBox 19"/>
            <p:cNvSpPr txBox="1"/>
            <p:nvPr/>
          </p:nvSpPr>
          <p:spPr>
            <a:xfrm>
              <a:off x="3243941" y="4109023"/>
              <a:ext cx="1384032" cy="276999"/>
            </a:xfrm>
            <a:prstGeom prst="rect">
              <a:avLst/>
            </a:prstGeom>
            <a:noFill/>
          </p:spPr>
          <p:txBody>
            <a:bodyPr wrap="square" rtlCol="0">
              <a:spAutoFit/>
            </a:bodyPr>
            <a:lstStyle/>
            <a:p>
              <a:r>
                <a:rPr lang="en-US" sz="1200" dirty="0" smtClean="0">
                  <a:solidFill>
                    <a:srgbClr val="FF0000"/>
                  </a:solidFill>
                </a:rPr>
                <a:t>Should be 2 or 3</a:t>
              </a:r>
              <a:endParaRPr lang="en-US" sz="1200" dirty="0">
                <a:solidFill>
                  <a:srgbClr val="FF0000"/>
                </a:solidFill>
              </a:endParaRPr>
            </a:p>
          </p:txBody>
        </p:sp>
      </p:grpSp>
      <p:grpSp>
        <p:nvGrpSpPr>
          <p:cNvPr id="21" name="Group 20"/>
          <p:cNvGrpSpPr/>
          <p:nvPr/>
        </p:nvGrpSpPr>
        <p:grpSpPr>
          <a:xfrm>
            <a:off x="7294996" y="1990473"/>
            <a:ext cx="1373143" cy="480584"/>
            <a:chOff x="3200400" y="4049476"/>
            <a:chExt cx="1427573" cy="398101"/>
          </a:xfrm>
        </p:grpSpPr>
        <p:sp>
          <p:nvSpPr>
            <p:cNvPr id="22" name="Right Brace 21"/>
            <p:cNvSpPr/>
            <p:nvPr/>
          </p:nvSpPr>
          <p:spPr>
            <a:xfrm>
              <a:off x="3200400" y="4049476"/>
              <a:ext cx="97971" cy="398101"/>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3" name="TextBox 22"/>
            <p:cNvSpPr txBox="1"/>
            <p:nvPr/>
          </p:nvSpPr>
          <p:spPr>
            <a:xfrm>
              <a:off x="3243941" y="4109023"/>
              <a:ext cx="1384032" cy="276999"/>
            </a:xfrm>
            <a:prstGeom prst="rect">
              <a:avLst/>
            </a:prstGeom>
            <a:noFill/>
          </p:spPr>
          <p:txBody>
            <a:bodyPr wrap="square" rtlCol="0">
              <a:spAutoFit/>
            </a:bodyPr>
            <a:lstStyle/>
            <a:p>
              <a:r>
                <a:rPr lang="en-US" sz="1200" dirty="0" smtClean="0">
                  <a:solidFill>
                    <a:srgbClr val="FF0000"/>
                  </a:solidFill>
                </a:rPr>
                <a:t>   Should be 3</a:t>
              </a:r>
              <a:endParaRPr lang="en-US" sz="1200" dirty="0">
                <a:solidFill>
                  <a:srgbClr val="FF0000"/>
                </a:solidFill>
              </a:endParaRPr>
            </a:p>
          </p:txBody>
        </p:sp>
      </p:grpSp>
      <p:grpSp>
        <p:nvGrpSpPr>
          <p:cNvPr id="24" name="Group 23"/>
          <p:cNvGrpSpPr/>
          <p:nvPr/>
        </p:nvGrpSpPr>
        <p:grpSpPr>
          <a:xfrm>
            <a:off x="7284107" y="4347749"/>
            <a:ext cx="1427573" cy="398101"/>
            <a:chOff x="3200400" y="4049476"/>
            <a:chExt cx="1427573" cy="398101"/>
          </a:xfrm>
        </p:grpSpPr>
        <p:sp>
          <p:nvSpPr>
            <p:cNvPr id="25" name="Right Brace 24"/>
            <p:cNvSpPr/>
            <p:nvPr/>
          </p:nvSpPr>
          <p:spPr>
            <a:xfrm>
              <a:off x="3200400" y="4049476"/>
              <a:ext cx="97971" cy="398101"/>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6" name="TextBox 25"/>
            <p:cNvSpPr txBox="1"/>
            <p:nvPr/>
          </p:nvSpPr>
          <p:spPr>
            <a:xfrm>
              <a:off x="3243941" y="4109023"/>
              <a:ext cx="1384032" cy="276999"/>
            </a:xfrm>
            <a:prstGeom prst="rect">
              <a:avLst/>
            </a:prstGeom>
            <a:noFill/>
          </p:spPr>
          <p:txBody>
            <a:bodyPr wrap="square" rtlCol="0">
              <a:spAutoFit/>
            </a:bodyPr>
            <a:lstStyle/>
            <a:p>
              <a:r>
                <a:rPr lang="en-US" sz="1200" dirty="0" smtClean="0">
                  <a:solidFill>
                    <a:srgbClr val="FF0000"/>
                  </a:solidFill>
                </a:rPr>
                <a:t>   Should be 2</a:t>
              </a:r>
              <a:endParaRPr lang="en-US" sz="1200" dirty="0">
                <a:solidFill>
                  <a:srgbClr val="FF0000"/>
                </a:solidFill>
              </a:endParaRPr>
            </a:p>
          </p:txBody>
        </p:sp>
      </p:grpSp>
      <p:sp>
        <p:nvSpPr>
          <p:cNvPr id="27" name="Right Brace 26"/>
          <p:cNvSpPr/>
          <p:nvPr/>
        </p:nvSpPr>
        <p:spPr>
          <a:xfrm flipV="1">
            <a:off x="3144417" y="1613259"/>
            <a:ext cx="121299" cy="514413"/>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600430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FPM Temperature Period</a:t>
            </a:r>
            <a:endParaRPr lang="en-US" dirty="0"/>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63</a:t>
            </a:fld>
            <a:endParaRPr lang="en-US" sz="1200" b="0" i="0" u="none" strike="noStrike" cap="none">
              <a:solidFill>
                <a:schemeClr val="lt1"/>
              </a:solidFill>
              <a:latin typeface="Calibri"/>
              <a:ea typeface="Calibri"/>
              <a:cs typeface="Calibri"/>
              <a:sym typeface="Calibri"/>
            </a:endParaRPr>
          </a:p>
        </p:txBody>
      </p:sp>
      <p:pic>
        <p:nvPicPr>
          <p:cNvPr id="6" name="Picture 5"/>
          <p:cNvPicPr>
            <a:picLocks noChangeAspect="1"/>
          </p:cNvPicPr>
          <p:nvPr/>
        </p:nvPicPr>
        <p:blipFill>
          <a:blip r:embed="rId3"/>
          <a:stretch>
            <a:fillRect/>
          </a:stretch>
        </p:blipFill>
        <p:spPr>
          <a:xfrm>
            <a:off x="303566" y="883203"/>
            <a:ext cx="8795657" cy="5377542"/>
          </a:xfrm>
          <a:prstGeom prst="rect">
            <a:avLst/>
          </a:prstGeom>
        </p:spPr>
      </p:pic>
      <p:sp>
        <p:nvSpPr>
          <p:cNvPr id="3" name="TextBox 2"/>
          <p:cNvSpPr txBox="1"/>
          <p:nvPr/>
        </p:nvSpPr>
        <p:spPr>
          <a:xfrm>
            <a:off x="772885" y="6356353"/>
            <a:ext cx="6770915" cy="369332"/>
          </a:xfrm>
          <a:prstGeom prst="rect">
            <a:avLst/>
          </a:prstGeom>
          <a:solidFill>
            <a:schemeClr val="bg1"/>
          </a:solidFill>
        </p:spPr>
        <p:txBody>
          <a:bodyPr wrap="square" rtlCol="0">
            <a:spAutoFit/>
          </a:bodyPr>
          <a:lstStyle/>
          <a:p>
            <a:r>
              <a:rPr lang="en-US" sz="1800" dirty="0">
                <a:solidFill>
                  <a:schemeClr val="bg1"/>
                </a:solidFill>
                <a:hlinkClick r:id="rId4"/>
              </a:rPr>
              <a:t>https://</a:t>
            </a:r>
            <a:r>
              <a:rPr lang="en-US" sz="1800" dirty="0">
                <a:solidFill>
                  <a:srgbClr val="FF0000"/>
                </a:solidFill>
                <a:hlinkClick r:id="rId4"/>
              </a:rPr>
              <a:t>www.goes-r.gov/users/GOES-17-ABI-Performance.html</a:t>
            </a:r>
            <a:endParaRPr lang="en-US" sz="1800" dirty="0">
              <a:solidFill>
                <a:srgbClr val="FF0000"/>
              </a:solidFill>
            </a:endParaRPr>
          </a:p>
        </p:txBody>
      </p:sp>
    </p:spTree>
    <p:extLst>
      <p:ext uri="{BB962C8B-B14F-4D97-AF65-F5344CB8AC3E}">
        <p14:creationId xmlns:p14="http://schemas.microsoft.com/office/powerpoint/2010/main" val="19163007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060" y="4237830"/>
            <a:ext cx="2571750" cy="25717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688" y="1666080"/>
            <a:ext cx="2571750" cy="2571750"/>
          </a:xfrm>
          <a:prstGeom prst="rect">
            <a:avLst/>
          </a:prstGeom>
        </p:spPr>
      </p:pic>
      <p:sp>
        <p:nvSpPr>
          <p:cNvPr id="2" name="Title 1"/>
          <p:cNvSpPr>
            <a:spLocks noGrp="1"/>
          </p:cNvSpPr>
          <p:nvPr>
            <p:ph type="title"/>
          </p:nvPr>
        </p:nvSpPr>
        <p:spPr/>
        <p:txBody>
          <a:bodyPr/>
          <a:lstStyle/>
          <a:p>
            <a:r>
              <a:rPr lang="en-US" dirty="0" smtClean="0"/>
              <a:t>CONUS Validation (GS)</a:t>
            </a:r>
            <a:endParaRPr lang="en-US" dirty="0"/>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64</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4363" y="1666080"/>
            <a:ext cx="2571750" cy="257175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107" y="4237830"/>
            <a:ext cx="2571750" cy="257175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5038" y="1666080"/>
            <a:ext cx="2571750" cy="257175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4" y="1666080"/>
            <a:ext cx="2571750" cy="257175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99090" y="4237830"/>
            <a:ext cx="2571750" cy="2571750"/>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66" y="4237830"/>
            <a:ext cx="2571750" cy="2571750"/>
          </a:xfrm>
          <a:prstGeom prst="rect">
            <a:avLst/>
          </a:prstGeom>
        </p:spPr>
      </p:pic>
    </p:spTree>
    <p:extLst>
      <p:ext uri="{BB962C8B-B14F-4D97-AF65-F5344CB8AC3E}">
        <p14:creationId xmlns:p14="http://schemas.microsoft.com/office/powerpoint/2010/main" val="14208112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060" y="4237830"/>
            <a:ext cx="2571750" cy="25717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688" y="1666080"/>
            <a:ext cx="2571750" cy="2571750"/>
          </a:xfrm>
          <a:prstGeom prst="rect">
            <a:avLst/>
          </a:prstGeom>
        </p:spPr>
      </p:pic>
      <p:sp>
        <p:nvSpPr>
          <p:cNvPr id="2" name="Title 1"/>
          <p:cNvSpPr>
            <a:spLocks noGrp="1"/>
          </p:cNvSpPr>
          <p:nvPr>
            <p:ph type="title"/>
          </p:nvPr>
        </p:nvSpPr>
        <p:spPr/>
        <p:txBody>
          <a:bodyPr/>
          <a:lstStyle/>
          <a:p>
            <a:r>
              <a:rPr lang="en-US" dirty="0" smtClean="0"/>
              <a:t>CONUS Validation (Enterprise)</a:t>
            </a:r>
            <a:endParaRPr lang="en-US" dirty="0"/>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fld id="{00000000-1234-1234-1234-123412341234}" type="slidenum">
              <a:rPr kumimoji="0" lang="en-US" sz="1200" b="0" i="0" u="none" strike="noStrike" kern="0" cap="none" spc="0" normalizeH="0" baseline="0" noProof="0" smtClean="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 typeface="Calibri"/>
                <a:buNone/>
                <a:tabLst/>
                <a:defRPr/>
              </a:pPr>
              <a:t>65</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363" y="1666080"/>
            <a:ext cx="2571750" cy="257175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107" y="4237830"/>
            <a:ext cx="2571750" cy="257175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038" y="1666080"/>
            <a:ext cx="2571750" cy="257175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4" y="1666080"/>
            <a:ext cx="2571750" cy="257175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9090" y="4237830"/>
            <a:ext cx="2571750" cy="257175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66" y="4237830"/>
            <a:ext cx="2571750" cy="2571750"/>
          </a:xfrm>
          <a:prstGeom prst="rect">
            <a:avLst/>
          </a:prstGeom>
        </p:spPr>
      </p:pic>
    </p:spTree>
    <p:extLst>
      <p:ext uri="{BB962C8B-B14F-4D97-AF65-F5344CB8AC3E}">
        <p14:creationId xmlns:p14="http://schemas.microsoft.com/office/powerpoint/2010/main" val="17940183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CONUS LST </a:t>
            </a:r>
            <a:r>
              <a:rPr lang="en-US" dirty="0" err="1">
                <a:solidFill>
                  <a:schemeClr val="bg1"/>
                </a:solidFill>
              </a:rPr>
              <a:t>v.s</a:t>
            </a:r>
            <a:r>
              <a:rPr lang="en-US" dirty="0">
                <a:solidFill>
                  <a:schemeClr val="bg1"/>
                </a:solidFill>
              </a:rPr>
              <a:t>. NOAA-20</a:t>
            </a:r>
            <a:br>
              <a:rPr lang="en-US" dirty="0">
                <a:solidFill>
                  <a:schemeClr val="bg1"/>
                </a:solidFill>
              </a:rPr>
            </a:br>
            <a:r>
              <a:rPr lang="en-US" dirty="0" smtClean="0">
                <a:solidFill>
                  <a:schemeClr val="bg1"/>
                </a:solidFill>
              </a:rPr>
              <a:t>20180915 (Nighttime</a:t>
            </a:r>
            <a:r>
              <a:rPr lang="en-US" dirty="0">
                <a:solidFill>
                  <a:schemeClr val="bg1"/>
                </a:solidFill>
              </a:rPr>
              <a:t>)</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66</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0" y="1184430"/>
            <a:ext cx="2571750" cy="31432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4430"/>
            <a:ext cx="2571750" cy="31432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14750"/>
            <a:ext cx="2571750" cy="31432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4899" y="1121313"/>
            <a:ext cx="3206367" cy="3206367"/>
          </a:xfrm>
          <a:prstGeom prst="rect">
            <a:avLst/>
          </a:prstGeom>
        </p:spPr>
      </p:pic>
    </p:spTree>
    <p:extLst>
      <p:ext uri="{BB962C8B-B14F-4D97-AF65-F5344CB8AC3E}">
        <p14:creationId xmlns:p14="http://schemas.microsoft.com/office/powerpoint/2010/main" val="31427654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CONUS LST </a:t>
            </a:r>
            <a:r>
              <a:rPr lang="en-US" dirty="0" err="1">
                <a:solidFill>
                  <a:schemeClr val="bg1"/>
                </a:solidFill>
              </a:rPr>
              <a:t>v.s</a:t>
            </a:r>
            <a:r>
              <a:rPr lang="en-US" dirty="0">
                <a:solidFill>
                  <a:schemeClr val="bg1"/>
                </a:solidFill>
              </a:rPr>
              <a:t>. NOAA-20</a:t>
            </a:r>
            <a:br>
              <a:rPr lang="en-US" dirty="0">
                <a:solidFill>
                  <a:schemeClr val="bg1"/>
                </a:solidFill>
              </a:rPr>
            </a:br>
            <a:r>
              <a:rPr lang="en-US" dirty="0" smtClean="0">
                <a:solidFill>
                  <a:schemeClr val="bg1"/>
                </a:solidFill>
              </a:rPr>
              <a:t>20190315 </a:t>
            </a:r>
            <a:r>
              <a:rPr lang="en-US" dirty="0">
                <a:solidFill>
                  <a:schemeClr val="bg1"/>
                </a:solidFill>
              </a:rPr>
              <a:t>(Daytime)</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67</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0" y="1184430"/>
            <a:ext cx="2571750" cy="31432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4430"/>
            <a:ext cx="2571750" cy="31432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14750"/>
            <a:ext cx="2571750" cy="31432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4899" y="1121313"/>
            <a:ext cx="3206367" cy="3206367"/>
          </a:xfrm>
          <a:prstGeom prst="rect">
            <a:avLst/>
          </a:prstGeom>
        </p:spPr>
      </p:pic>
    </p:spTree>
    <p:extLst>
      <p:ext uri="{BB962C8B-B14F-4D97-AF65-F5344CB8AC3E}">
        <p14:creationId xmlns:p14="http://schemas.microsoft.com/office/powerpoint/2010/main" val="39999005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CONUS LST </a:t>
            </a:r>
            <a:r>
              <a:rPr lang="en-US" dirty="0" err="1">
                <a:solidFill>
                  <a:schemeClr val="bg1"/>
                </a:solidFill>
              </a:rPr>
              <a:t>v.s</a:t>
            </a:r>
            <a:r>
              <a:rPr lang="en-US" dirty="0">
                <a:solidFill>
                  <a:schemeClr val="bg1"/>
                </a:solidFill>
              </a:rPr>
              <a:t>. AQUA</a:t>
            </a:r>
            <a:br>
              <a:rPr lang="en-US" dirty="0">
                <a:solidFill>
                  <a:schemeClr val="bg1"/>
                </a:solidFill>
              </a:rPr>
            </a:br>
            <a:r>
              <a:rPr lang="en-US" dirty="0" smtClean="0">
                <a:solidFill>
                  <a:schemeClr val="bg1"/>
                </a:solidFill>
              </a:rPr>
              <a:t>20180915 (Nighttime</a:t>
            </a:r>
            <a:r>
              <a:rPr lang="en-US" dirty="0">
                <a:solidFill>
                  <a:schemeClr val="bg1"/>
                </a:solidFill>
              </a:rPr>
              <a:t>)</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68</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0" y="1184430"/>
            <a:ext cx="2571750" cy="31432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4430"/>
            <a:ext cx="2571750" cy="31432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14750"/>
            <a:ext cx="2571750" cy="31432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4899" y="1121313"/>
            <a:ext cx="3206367" cy="3206367"/>
          </a:xfrm>
          <a:prstGeom prst="rect">
            <a:avLst/>
          </a:prstGeom>
        </p:spPr>
      </p:pic>
    </p:spTree>
    <p:extLst>
      <p:ext uri="{BB962C8B-B14F-4D97-AF65-F5344CB8AC3E}">
        <p14:creationId xmlns:p14="http://schemas.microsoft.com/office/powerpoint/2010/main" val="41295764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CONUS LST </a:t>
            </a:r>
            <a:r>
              <a:rPr lang="en-US" dirty="0" err="1">
                <a:solidFill>
                  <a:schemeClr val="bg1"/>
                </a:solidFill>
              </a:rPr>
              <a:t>v.s</a:t>
            </a:r>
            <a:r>
              <a:rPr lang="en-US" dirty="0">
                <a:solidFill>
                  <a:schemeClr val="bg1"/>
                </a:solidFill>
              </a:rPr>
              <a:t>. </a:t>
            </a:r>
            <a:r>
              <a:rPr lang="en-US" dirty="0" smtClean="0">
                <a:solidFill>
                  <a:schemeClr val="bg1"/>
                </a:solidFill>
              </a:rPr>
              <a:t>TERRA</a:t>
            </a:r>
            <a:r>
              <a:rPr lang="en-US" dirty="0">
                <a:solidFill>
                  <a:schemeClr val="bg1"/>
                </a:solidFill>
              </a:rPr>
              <a:t/>
            </a:r>
            <a:br>
              <a:rPr lang="en-US" dirty="0">
                <a:solidFill>
                  <a:schemeClr val="bg1"/>
                </a:solidFill>
              </a:rPr>
            </a:br>
            <a:r>
              <a:rPr lang="en-US" dirty="0">
                <a:solidFill>
                  <a:schemeClr val="bg1"/>
                </a:solidFill>
              </a:rPr>
              <a:t>20181015 (Daytime)</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69</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0" y="1184430"/>
            <a:ext cx="2571750" cy="31432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4430"/>
            <a:ext cx="2571750" cy="31432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14750"/>
            <a:ext cx="2571750" cy="31432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4899" y="1121313"/>
            <a:ext cx="3206367" cy="3206367"/>
          </a:xfrm>
          <a:prstGeom prst="rect">
            <a:avLst/>
          </a:prstGeom>
        </p:spPr>
      </p:pic>
    </p:spTree>
    <p:extLst>
      <p:ext uri="{BB962C8B-B14F-4D97-AF65-F5344CB8AC3E}">
        <p14:creationId xmlns:p14="http://schemas.microsoft.com/office/powerpoint/2010/main" val="3018015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quality evaluation</a:t>
            </a:r>
            <a:endParaRPr lang="en-US" dirty="0"/>
          </a:p>
        </p:txBody>
      </p:sp>
      <p:sp>
        <p:nvSpPr>
          <p:cNvPr id="3" name="Text Placeholder 2"/>
          <p:cNvSpPr>
            <a:spLocks noGrp="1"/>
          </p:cNvSpPr>
          <p:nvPr>
            <p:ph type="body" idx="1"/>
          </p:nvPr>
        </p:nvSpPr>
        <p:spPr/>
        <p:txBody>
          <a:bodyPr/>
          <a:lstStyle/>
          <a:p>
            <a:r>
              <a:rPr lang="en-US" dirty="0" smtClean="0"/>
              <a:t>GOES-17 Land Surface Temperature L2 Product Provisional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7</a:t>
            </a:fld>
            <a:endParaRPr lang="en-US" altLang="en-US" dirty="0">
              <a:solidFill>
                <a:prstClr val="white"/>
              </a:solidFill>
            </a:endParaRPr>
          </a:p>
        </p:txBody>
      </p:sp>
    </p:spTree>
    <p:extLst>
      <p:ext uri="{BB962C8B-B14F-4D97-AF65-F5344CB8AC3E}">
        <p14:creationId xmlns:p14="http://schemas.microsoft.com/office/powerpoint/2010/main" val="23699601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CONUS LST </a:t>
            </a:r>
            <a:r>
              <a:rPr lang="en-US" dirty="0" err="1">
                <a:solidFill>
                  <a:schemeClr val="bg1"/>
                </a:solidFill>
              </a:rPr>
              <a:t>v.s</a:t>
            </a:r>
            <a:r>
              <a:rPr lang="en-US" dirty="0">
                <a:solidFill>
                  <a:schemeClr val="bg1"/>
                </a:solidFill>
              </a:rPr>
              <a:t>. TERRA</a:t>
            </a:r>
            <a:br>
              <a:rPr lang="en-US" dirty="0">
                <a:solidFill>
                  <a:schemeClr val="bg1"/>
                </a:solidFill>
              </a:rPr>
            </a:br>
            <a:r>
              <a:rPr lang="en-US" dirty="0" smtClean="0">
                <a:solidFill>
                  <a:schemeClr val="bg1"/>
                </a:solidFill>
              </a:rPr>
              <a:t>20180915 (Nighttime</a:t>
            </a:r>
            <a:r>
              <a:rPr lang="en-US" dirty="0">
                <a:solidFill>
                  <a:schemeClr val="bg1"/>
                </a:solidFill>
              </a:rPr>
              <a:t>)</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70</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0" y="1184430"/>
            <a:ext cx="2571750" cy="31432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4430"/>
            <a:ext cx="2571750" cy="31432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14750"/>
            <a:ext cx="2571750" cy="31432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4899" y="1121313"/>
            <a:ext cx="3206367" cy="3206367"/>
          </a:xfrm>
          <a:prstGeom prst="rect">
            <a:avLst/>
          </a:prstGeom>
        </p:spPr>
      </p:pic>
    </p:spTree>
    <p:extLst>
      <p:ext uri="{BB962C8B-B14F-4D97-AF65-F5344CB8AC3E}">
        <p14:creationId xmlns:p14="http://schemas.microsoft.com/office/powerpoint/2010/main" val="1840578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Level Summary of </a:t>
            </a:r>
            <a:br>
              <a:rPr lang="en-US" dirty="0" smtClean="0"/>
            </a:br>
            <a:r>
              <a:rPr lang="en-US" dirty="0" smtClean="0"/>
              <a:t>Product Quality</a:t>
            </a:r>
            <a:endParaRPr lang="en-US" dirty="0"/>
          </a:p>
        </p:txBody>
      </p:sp>
      <p:sp>
        <p:nvSpPr>
          <p:cNvPr id="3" name="Content Placeholder 2"/>
          <p:cNvSpPr>
            <a:spLocks noGrp="1"/>
          </p:cNvSpPr>
          <p:nvPr>
            <p:ph idx="1"/>
          </p:nvPr>
        </p:nvSpPr>
        <p:spPr/>
        <p:txBody>
          <a:bodyPr/>
          <a:lstStyle/>
          <a:p>
            <a:r>
              <a:rPr lang="en-US" sz="2400" dirty="0" smtClean="0"/>
              <a:t>The analysis was based on the product during the “cool” period with relatively low and stable focal plane module (FPM) temperature</a:t>
            </a:r>
          </a:p>
          <a:p>
            <a:endParaRPr lang="en-US" sz="2400" dirty="0"/>
          </a:p>
          <a:p>
            <a:r>
              <a:rPr lang="en-US" sz="2400" dirty="0" smtClean="0"/>
              <a:t>The LST product quality is satisfactory</a:t>
            </a:r>
          </a:p>
          <a:p>
            <a:pPr lvl="1"/>
            <a:r>
              <a:rPr lang="en-US" sz="2000" dirty="0" smtClean="0"/>
              <a:t>Overall performance compared to in-situ observations is good</a:t>
            </a:r>
          </a:p>
          <a:p>
            <a:pPr lvl="1"/>
            <a:r>
              <a:rPr lang="en-US" sz="2000" dirty="0" smtClean="0"/>
              <a:t>Significant improvement of the underestimate at Desert Rock site if TPW issue is fixed.</a:t>
            </a:r>
          </a:p>
          <a:p>
            <a:endParaRPr lang="en-US" sz="2400" dirty="0"/>
          </a:p>
          <a:p>
            <a:r>
              <a:rPr lang="en-US" sz="2400" dirty="0" smtClean="0"/>
              <a:t> LST Product at low and stable focal plane module (FPM) temperature period is </a:t>
            </a:r>
            <a:r>
              <a:rPr lang="en-US" sz="2400" dirty="0"/>
              <a:t>ready for operational use and for use in comprehensive </a:t>
            </a:r>
            <a:r>
              <a:rPr lang="en-US" sz="2400" dirty="0" err="1"/>
              <a:t>cal</a:t>
            </a:r>
            <a:r>
              <a:rPr lang="en-US" sz="2400" dirty="0"/>
              <a:t>/</a:t>
            </a:r>
            <a:r>
              <a:rPr lang="en-US" sz="2400" dirty="0" err="1"/>
              <a:t>val</a:t>
            </a:r>
            <a:r>
              <a:rPr lang="en-US" sz="2400" dirty="0"/>
              <a:t> activities and product optimization</a:t>
            </a:r>
            <a:r>
              <a:rPr lang="en-US" sz="2400" dirty="0" smtClean="0"/>
              <a:t>.</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8</a:t>
            </a:fld>
            <a:endParaRPr lang="en-US" altLang="en-US" dirty="0">
              <a:solidFill>
                <a:prstClr val="white"/>
              </a:solidFill>
            </a:endParaRPr>
          </a:p>
        </p:txBody>
      </p:sp>
    </p:spTree>
    <p:extLst>
      <p:ext uri="{BB962C8B-B14F-4D97-AF65-F5344CB8AC3E}">
        <p14:creationId xmlns:p14="http://schemas.microsoft.com/office/powerpoint/2010/main" val="2479409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90154"/>
            <a:ext cx="8229600" cy="1037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smtClean="0">
                <a:solidFill>
                  <a:schemeClr val="lt1"/>
                </a:solidFill>
                <a:latin typeface="Calibri"/>
                <a:ea typeface="Calibri"/>
                <a:cs typeface="Calibri"/>
                <a:sym typeface="Calibri"/>
              </a:rPr>
              <a:t>PLPTs Under Review: Provisional</a:t>
            </a:r>
            <a:endParaRPr lang="en-US" sz="3600" b="0" i="0" u="none" strike="noStrike" cap="none" dirty="0">
              <a:solidFill>
                <a:schemeClr val="lt1"/>
              </a:solidFill>
              <a:latin typeface="Calibri"/>
              <a:ea typeface="Calibri"/>
              <a:cs typeface="Calibri"/>
              <a:sym typeface="Calibri"/>
            </a:endParaRPr>
          </a:p>
        </p:txBody>
      </p:sp>
      <p:sp>
        <p:nvSpPr>
          <p:cNvPr id="331" name="Shape 331"/>
          <p:cNvSpPr txBox="1">
            <a:spLocks noGrp="1"/>
          </p:cNvSpPr>
          <p:nvPr>
            <p:ph type="sldNum" idx="12"/>
          </p:nvPr>
        </p:nvSpPr>
        <p:spPr>
          <a:xfrm>
            <a:off x="6553204" y="6356353"/>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9</a:t>
            </a:fld>
            <a:endParaRPr lang="en-US" sz="1200" b="0" i="0" u="none" strike="noStrike" cap="none">
              <a:solidFill>
                <a:schemeClr val="lt1"/>
              </a:solidFill>
              <a:latin typeface="Calibri"/>
              <a:ea typeface="Calibri"/>
              <a:cs typeface="Calibri"/>
              <a:sym typeface="Calibri"/>
            </a:endParaRPr>
          </a:p>
        </p:txBody>
      </p:sp>
      <p:graphicFrame>
        <p:nvGraphicFramePr>
          <p:cNvPr id="6" name="Shape 633"/>
          <p:cNvGraphicFramePr/>
          <p:nvPr>
            <p:extLst>
              <p:ext uri="{D42A27DB-BD31-4B8C-83A1-F6EECF244321}">
                <p14:modId xmlns:p14="http://schemas.microsoft.com/office/powerpoint/2010/main" val="2882123186"/>
              </p:ext>
            </p:extLst>
          </p:nvPr>
        </p:nvGraphicFramePr>
        <p:xfrm>
          <a:off x="880948" y="1204330"/>
          <a:ext cx="7382100" cy="1688600"/>
        </p:xfrm>
        <a:graphic>
          <a:graphicData uri="http://schemas.openxmlformats.org/drawingml/2006/table">
            <a:tbl>
              <a:tblPr firstRow="1" firstCol="1" bandRow="1">
                <a:noFill/>
              </a:tblPr>
              <a:tblGrid>
                <a:gridCol w="1834875">
                  <a:extLst>
                    <a:ext uri="{9D8B030D-6E8A-4147-A177-3AD203B41FA5}">
                      <a16:colId xmlns:a16="http://schemas.microsoft.com/office/drawing/2014/main" val="20000"/>
                    </a:ext>
                  </a:extLst>
                </a:gridCol>
                <a:gridCol w="5547225">
                  <a:extLst>
                    <a:ext uri="{9D8B030D-6E8A-4147-A177-3AD203B41FA5}">
                      <a16:colId xmlns:a16="http://schemas.microsoft.com/office/drawing/2014/main" val="20001"/>
                    </a:ext>
                  </a:extLst>
                </a:gridCol>
              </a:tblGrid>
              <a:tr h="422150">
                <a:tc>
                  <a:txBody>
                    <a:bodyPr/>
                    <a:lstStyle/>
                    <a:p>
                      <a:pPr marL="0" marR="0" lvl="0" indent="0" algn="ctr" rtl="0">
                        <a:lnSpc>
                          <a:spcPct val="107000"/>
                        </a:lnSpc>
                        <a:spcBef>
                          <a:spcPts val="0"/>
                        </a:spcBef>
                        <a:spcAft>
                          <a:spcPts val="0"/>
                        </a:spcAft>
                        <a:buSzPct val="25000"/>
                        <a:buNone/>
                      </a:pPr>
                      <a:r>
                        <a:rPr lang="en-US" sz="1600" b="1" baseline="0" dirty="0">
                          <a:solidFill>
                            <a:schemeClr val="bg1"/>
                          </a:solidFill>
                          <a:latin typeface="Calibri" panose="020F0502020204030204" pitchFamily="34" charset="0"/>
                        </a:rPr>
                        <a:t>Test ID</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solidFill>
                  </a:tcPr>
                </a:tc>
                <a:tc>
                  <a:txBody>
                    <a:bodyPr/>
                    <a:lstStyle/>
                    <a:p>
                      <a:pPr marL="0" marR="0" lvl="0" indent="0" algn="ctr" rtl="0">
                        <a:lnSpc>
                          <a:spcPct val="107000"/>
                        </a:lnSpc>
                        <a:spcBef>
                          <a:spcPts val="0"/>
                        </a:spcBef>
                        <a:spcAft>
                          <a:spcPts val="0"/>
                        </a:spcAft>
                        <a:buSzPct val="25000"/>
                        <a:buNone/>
                      </a:pPr>
                      <a:r>
                        <a:rPr lang="en-US" sz="1600" b="1" baseline="0" dirty="0">
                          <a:solidFill>
                            <a:schemeClr val="bg1"/>
                          </a:solidFill>
                          <a:latin typeface="Calibri" panose="020F0502020204030204" pitchFamily="34" charset="0"/>
                        </a:rPr>
                        <a:t>Test Title</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22150">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rPr>
                        <a:t>ABI-FD_LST09</a:t>
                      </a:r>
                      <a:endParaRPr lang="en-US" sz="1400" b="0" dirty="0">
                        <a:solidFill>
                          <a:schemeClr val="dk1"/>
                        </a:solidFill>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smtClean="0">
                          <a:latin typeface="Calibri" panose="020F0502020204030204" pitchFamily="34" charset="0"/>
                        </a:rPr>
                        <a:t>FD</a:t>
                      </a:r>
                      <a:r>
                        <a:rPr lang="en-US" sz="1400" baseline="0" dirty="0" smtClean="0">
                          <a:latin typeface="Calibri" panose="020F0502020204030204" pitchFamily="34" charset="0"/>
                        </a:rPr>
                        <a:t> product accuracy and precision assessment</a:t>
                      </a:r>
                      <a:endParaRPr lang="en-US" sz="1400" dirty="0">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422150">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ea typeface="Times New Roman"/>
                          <a:cs typeface="Times New Roman"/>
                          <a:sym typeface="Times New Roman"/>
                        </a:rPr>
                        <a:t>ABI-CONUS_LST10</a:t>
                      </a:r>
                      <a:endParaRPr lang="en-US" sz="1400" b="0" dirty="0">
                        <a:solidFill>
                          <a:schemeClr val="dk1"/>
                        </a:solidFill>
                        <a:latin typeface="Calibri" panose="020F0502020204030204" pitchFamily="34" charset="0"/>
                        <a:ea typeface="Times New Roman"/>
                        <a:cs typeface="Times New Roman"/>
                        <a:sym typeface="Times New Roman"/>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smtClean="0">
                          <a:latin typeface="Calibri" panose="020F0502020204030204" pitchFamily="34" charset="0"/>
                        </a:rPr>
                        <a:t>CONUS product accuracy and precision assessment</a:t>
                      </a:r>
                      <a:endParaRPr lang="en-US" sz="1400" dirty="0">
                        <a:latin typeface="Calibri" panose="020F0502020204030204" pitchFamily="34" charset="0"/>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422150">
                <a:tc>
                  <a:txBody>
                    <a:bodyPr/>
                    <a:lstStyle/>
                    <a:p>
                      <a:pPr marL="0" marR="0" lvl="0" indent="0" algn="l" rtl="0">
                        <a:lnSpc>
                          <a:spcPct val="107000"/>
                        </a:lnSpc>
                        <a:spcBef>
                          <a:spcPts val="0"/>
                        </a:spcBef>
                        <a:spcAft>
                          <a:spcPts val="0"/>
                        </a:spcAft>
                        <a:buSzPct val="25000"/>
                        <a:buNone/>
                      </a:pPr>
                      <a:r>
                        <a:rPr lang="en-US" sz="1400" b="0" dirty="0" smtClean="0">
                          <a:solidFill>
                            <a:schemeClr val="dk1"/>
                          </a:solidFill>
                          <a:latin typeface="Calibri" panose="020F0502020204030204" pitchFamily="34" charset="0"/>
                          <a:ea typeface="Times New Roman"/>
                          <a:cs typeface="Times New Roman"/>
                          <a:sym typeface="Times New Roman"/>
                        </a:rPr>
                        <a:t>ABI-MESO_LST11</a:t>
                      </a:r>
                      <a:endParaRPr lang="en-US" sz="1400" b="0" dirty="0">
                        <a:solidFill>
                          <a:schemeClr val="dk1"/>
                        </a:solidFill>
                        <a:latin typeface="Calibri" panose="020F0502020204030204" pitchFamily="34" charset="0"/>
                        <a:ea typeface="Times New Roman"/>
                        <a:cs typeface="Times New Roman"/>
                        <a:sym typeface="Times New Roman"/>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defTabSz="914400" rtl="0" eaLnBrk="1" fontAlgn="auto" latinLnBrk="0" hangingPunct="1">
                        <a:lnSpc>
                          <a:spcPct val="107000"/>
                        </a:lnSpc>
                        <a:spcBef>
                          <a:spcPts val="0"/>
                        </a:spcBef>
                        <a:spcAft>
                          <a:spcPts val="0"/>
                        </a:spcAft>
                        <a:buClrTx/>
                        <a:buSzPct val="25000"/>
                        <a:buFontTx/>
                        <a:buNone/>
                        <a:tabLst/>
                        <a:defRPr/>
                      </a:pPr>
                      <a:r>
                        <a:rPr lang="en-US" sz="1400" dirty="0" smtClean="0">
                          <a:latin typeface="Calibri" panose="020F0502020204030204" pitchFamily="34" charset="0"/>
                        </a:rPr>
                        <a:t>MESO product accuracy and precision assessment</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2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2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2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3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3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3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3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3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3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3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3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3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3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4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4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4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4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4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4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4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4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0.xml><?xml version="1.0" encoding="utf-8"?>
<a:theme xmlns:a="http://schemas.openxmlformats.org/drawingml/2006/main" name="4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4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5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5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5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5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5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5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8.xml><?xml version="1.0" encoding="utf-8"?>
<a:theme xmlns:a="http://schemas.openxmlformats.org/drawingml/2006/main" name="5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9.xml><?xml version="1.0" encoding="utf-8"?>
<a:theme xmlns:a="http://schemas.openxmlformats.org/drawingml/2006/main" name="5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0.xml><?xml version="1.0" encoding="utf-8"?>
<a:theme xmlns:a="http://schemas.openxmlformats.org/drawingml/2006/main" name="5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1.xml><?xml version="1.0" encoding="utf-8"?>
<a:theme xmlns:a="http://schemas.openxmlformats.org/drawingml/2006/main" name="5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6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3.xml><?xml version="1.0" encoding="utf-8"?>
<a:theme xmlns:a="http://schemas.openxmlformats.org/drawingml/2006/main" name="6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62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66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67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68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63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49603</TotalTime>
  <Words>6075</Words>
  <Application>Microsoft Office PowerPoint</Application>
  <PresentationFormat>On-screen Show (4:3)</PresentationFormat>
  <Paragraphs>1127</Paragraphs>
  <Slides>70</Slides>
  <Notes>50</Notes>
  <HiddenSlides>0</HiddenSlides>
  <MMClips>0</MMClips>
  <ScaleCrop>false</ScaleCrop>
  <HeadingPairs>
    <vt:vector size="8" baseType="variant">
      <vt:variant>
        <vt:lpstr>Fonts Used</vt:lpstr>
      </vt:variant>
      <vt:variant>
        <vt:i4>12</vt:i4>
      </vt:variant>
      <vt:variant>
        <vt:lpstr>Theme</vt:lpstr>
      </vt:variant>
      <vt:variant>
        <vt:i4>68</vt:i4>
      </vt:variant>
      <vt:variant>
        <vt:lpstr>Embedded OLE Servers</vt:lpstr>
      </vt:variant>
      <vt:variant>
        <vt:i4>1</vt:i4>
      </vt:variant>
      <vt:variant>
        <vt:lpstr>Slide Titles</vt:lpstr>
      </vt:variant>
      <vt:variant>
        <vt:i4>70</vt:i4>
      </vt:variant>
    </vt:vector>
  </HeadingPairs>
  <TitlesOfParts>
    <vt:vector size="151" baseType="lpstr">
      <vt:lpstr>MS PGothic</vt:lpstr>
      <vt:lpstr>SimSun</vt:lpstr>
      <vt:lpstr>SimSun</vt:lpstr>
      <vt:lpstr>Arial</vt:lpstr>
      <vt:lpstr>Calibri</vt:lpstr>
      <vt:lpstr>Cambria Math</vt:lpstr>
      <vt:lpstr>Century Gothic</vt:lpstr>
      <vt:lpstr>Courier New</vt:lpstr>
      <vt:lpstr>Symbol</vt:lpstr>
      <vt:lpstr>Times New Roman</vt:lpstr>
      <vt:lpstr>Wingdings</vt:lpstr>
      <vt:lpstr>Wingdings 2</vt:lpstr>
      <vt:lpstr>Custom Design</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18_Custom Design</vt:lpstr>
      <vt:lpstr>19_Custom Design</vt:lpstr>
      <vt:lpstr>20_Custom Design</vt:lpstr>
      <vt:lpstr>21_Custom Design</vt:lpstr>
      <vt:lpstr>22_Custom Design</vt:lpstr>
      <vt:lpstr>23_Custom Design</vt:lpstr>
      <vt:lpstr>24_Custom Design</vt:lpstr>
      <vt:lpstr>25_Custom Design</vt:lpstr>
      <vt:lpstr>26_Custom Design</vt:lpstr>
      <vt:lpstr>27_Custom Design</vt:lpstr>
      <vt:lpstr>28_Custom Design</vt:lpstr>
      <vt:lpstr>29_Custom Design</vt:lpstr>
      <vt:lpstr>30_Custom Design</vt:lpstr>
      <vt:lpstr>31_Custom Design</vt:lpstr>
      <vt:lpstr>32_Custom Design</vt:lpstr>
      <vt:lpstr>33_Custom Design</vt:lpstr>
      <vt:lpstr>34_Custom Design</vt:lpstr>
      <vt:lpstr>35_Custom Design</vt:lpstr>
      <vt:lpstr>36_Custom Design</vt:lpstr>
      <vt:lpstr>37_Custom Design</vt:lpstr>
      <vt:lpstr>38_Custom Design</vt:lpstr>
      <vt:lpstr>39_Custom Design</vt:lpstr>
      <vt:lpstr>40_Custom Design</vt:lpstr>
      <vt:lpstr>41_Custom Design</vt:lpstr>
      <vt:lpstr>42_Custom Design</vt:lpstr>
      <vt:lpstr>43_Custom Design</vt:lpstr>
      <vt:lpstr>44_Custom Design</vt:lpstr>
      <vt:lpstr>45_Custom Design</vt:lpstr>
      <vt:lpstr>46_Custom Design</vt:lpstr>
      <vt:lpstr>47_Custom Design</vt:lpstr>
      <vt:lpstr>48_Custom Design</vt:lpstr>
      <vt:lpstr>49_Custom Design</vt:lpstr>
      <vt:lpstr>50_Custom Design</vt:lpstr>
      <vt:lpstr>51_Custom Design</vt:lpstr>
      <vt:lpstr>52_Custom Design</vt:lpstr>
      <vt:lpstr>53_Custom Design</vt:lpstr>
      <vt:lpstr>54_Custom Design</vt:lpstr>
      <vt:lpstr>55_Custom Design</vt:lpstr>
      <vt:lpstr>56_Custom Design</vt:lpstr>
      <vt:lpstr>57_Custom Design</vt:lpstr>
      <vt:lpstr>58_Custom Design</vt:lpstr>
      <vt:lpstr>59_Custom Design</vt:lpstr>
      <vt:lpstr>60_Custom Design</vt:lpstr>
      <vt:lpstr>61_Custom Design</vt:lpstr>
      <vt:lpstr>62_Custom Design</vt:lpstr>
      <vt:lpstr>66_Custom Design</vt:lpstr>
      <vt:lpstr>67_Custom Design</vt:lpstr>
      <vt:lpstr>68_Custom Design</vt:lpstr>
      <vt:lpstr>63_Custom Design</vt:lpstr>
      <vt:lpstr>Equation</vt:lpstr>
      <vt:lpstr>PowerPoint Presentation</vt:lpstr>
      <vt:lpstr>Outline</vt:lpstr>
      <vt:lpstr>PRODUCT OVERVIEW</vt:lpstr>
      <vt:lpstr>LST Product Background</vt:lpstr>
      <vt:lpstr>Mission Requirement</vt:lpstr>
      <vt:lpstr>LST processing flow (AER)</vt:lpstr>
      <vt:lpstr>Product quality evaluation</vt:lpstr>
      <vt:lpstr>Top Level Summary of  Product Quality</vt:lpstr>
      <vt:lpstr>PLPTs Under Review: Provisional</vt:lpstr>
      <vt:lpstr>Closed LST ADRs </vt:lpstr>
      <vt:lpstr>Open/Pending LST ADRs </vt:lpstr>
      <vt:lpstr>Visual Inspection</vt:lpstr>
      <vt:lpstr>Product Inspection</vt:lpstr>
      <vt:lpstr>Product Validation</vt:lpstr>
      <vt:lpstr>Definitions of Metrics for Quantitative Comparisons</vt:lpstr>
      <vt:lpstr>In-situ ground observation data</vt:lpstr>
      <vt:lpstr>Incorrect Units used in LST TPW Ingest</vt:lpstr>
      <vt:lpstr>TPW Issue in LST Retrieval</vt:lpstr>
      <vt:lpstr>TPW Issue in LST Retrieval</vt:lpstr>
      <vt:lpstr>Reference Algorithm</vt:lpstr>
      <vt:lpstr>Validation Procedures</vt:lpstr>
      <vt:lpstr>CONUS LST Validation</vt:lpstr>
      <vt:lpstr>CONUS Validation (Reprocessed)</vt:lpstr>
      <vt:lpstr>Full Disk LST Validation  (with TPW issue)</vt:lpstr>
      <vt:lpstr>MESO LST Validation</vt:lpstr>
      <vt:lpstr>GOES-17 LST vs. SURFRAD LST</vt:lpstr>
      <vt:lpstr>Analysis at Desert Rock Site</vt:lpstr>
      <vt:lpstr>Desert Rock Validation Results --Multiple satellites</vt:lpstr>
      <vt:lpstr>Representativeness of Desert Rock site</vt:lpstr>
      <vt:lpstr>Analysis at Goodwin Creek Site</vt:lpstr>
      <vt:lpstr>Goodwin Creek Site</vt:lpstr>
      <vt:lpstr>Summary</vt:lpstr>
      <vt:lpstr>Comparison with LSTs from Other Sensors</vt:lpstr>
      <vt:lpstr>FD LST Comparison (G17 v.s. G16) 2019-09-15</vt:lpstr>
      <vt:lpstr>CONUS LST Comparison (G17 v.s. G16) 2019-09-15</vt:lpstr>
      <vt:lpstr>FD LST Comparison (G17 v.s. G16) 2019-10-15</vt:lpstr>
      <vt:lpstr>CONUS LST Comparison (G17 v.s. G16) 2019-10-15</vt:lpstr>
      <vt:lpstr>CONUS LST v.s. SNPP 20181015 (Daytime)</vt:lpstr>
      <vt:lpstr>CONUS LST v.s. SNPP 20180915 (Nighttime)</vt:lpstr>
      <vt:lpstr>CONUS LST v.s. SNPP 20190315 (Daytime)</vt:lpstr>
      <vt:lpstr>CONUS LST v.s. NOAA-20 20181015 (Daytime)</vt:lpstr>
      <vt:lpstr>CONUS LST v.s. AQUA 20181015 (Daytime)</vt:lpstr>
      <vt:lpstr>CONUS LST v.s. TERRA 20190315 (Nighttime)</vt:lpstr>
      <vt:lpstr>CONUS LST v.s. TERRA 20190315 (Daytime)</vt:lpstr>
      <vt:lpstr>Provisional Maturity Assessment</vt:lpstr>
      <vt:lpstr>Provisional Validation</vt:lpstr>
      <vt:lpstr>Provisional Validation</vt:lpstr>
      <vt:lpstr>Recommendation</vt:lpstr>
      <vt:lpstr>Path to DELTA REVIEW</vt:lpstr>
      <vt:lpstr>Issues</vt:lpstr>
      <vt:lpstr>Path to Delta Maturity</vt:lpstr>
      <vt:lpstr>Full Validation PLPTs</vt:lpstr>
      <vt:lpstr>Path to Delta Validation – Risks</vt:lpstr>
      <vt:lpstr>Summary &amp; Recommendations</vt:lpstr>
      <vt:lpstr>Summary</vt:lpstr>
      <vt:lpstr>Recommendation</vt:lpstr>
      <vt:lpstr>Backup SLIDES</vt:lpstr>
      <vt:lpstr>Risks to Reaching Provisional</vt:lpstr>
      <vt:lpstr>Application: Drought</vt:lpstr>
      <vt:lpstr>Application: Soil Moisture Downscaling</vt:lpstr>
      <vt:lpstr>Quality Flag Inspection</vt:lpstr>
      <vt:lpstr>Definition of Error Codes</vt:lpstr>
      <vt:lpstr>High FPM Temperature Period</vt:lpstr>
      <vt:lpstr>CONUS Validation (GS)</vt:lpstr>
      <vt:lpstr>CONUS Validation (Enterprise)</vt:lpstr>
      <vt:lpstr>CONUS LST v.s. NOAA-20 20180915 (Nighttime)</vt:lpstr>
      <vt:lpstr>CONUS LST v.s. NOAA-20 20190315 (Daytime)</vt:lpstr>
      <vt:lpstr>CONUS LST v.s. AQUA 20180915 (Nighttime)</vt:lpstr>
      <vt:lpstr>CONUS LST v.s. TERRA 20181015 (Daytime)</vt:lpstr>
      <vt:lpstr>CONUS LST v.s. TERRA 20180915 (Nighttime)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Daniels</dc:creator>
  <cp:lastModifiedBy>Peng Yu</cp:lastModifiedBy>
  <cp:revision>756</cp:revision>
  <dcterms:modified xsi:type="dcterms:W3CDTF">2019-06-11T18:19:07Z</dcterms:modified>
</cp:coreProperties>
</file>